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0" r:id="rId4"/>
    <p:sldId id="259" r:id="rId5"/>
    <p:sldId id="260" r:id="rId6"/>
    <p:sldId id="261" r:id="rId7"/>
    <p:sldId id="262" r:id="rId8"/>
    <p:sldId id="263" r:id="rId9"/>
    <p:sldId id="276" r:id="rId10"/>
    <p:sldId id="287" r:id="rId11"/>
    <p:sldId id="291" r:id="rId12"/>
    <p:sldId id="292" r:id="rId13"/>
    <p:sldId id="293" r:id="rId14"/>
    <p:sldId id="294" r:id="rId15"/>
    <p:sldId id="297" r:id="rId16"/>
    <p:sldId id="277" r:id="rId17"/>
    <p:sldId id="289" r:id="rId18"/>
    <p:sldId id="278" r:id="rId19"/>
    <p:sldId id="288" r:id="rId20"/>
    <p:sldId id="298" r:id="rId21"/>
    <p:sldId id="258" r:id="rId22"/>
    <p:sldId id="279" r:id="rId23"/>
    <p:sldId id="265" r:id="rId24"/>
    <p:sldId id="266" r:id="rId25"/>
    <p:sldId id="267" r:id="rId26"/>
    <p:sldId id="268" r:id="rId27"/>
    <p:sldId id="269" r:id="rId28"/>
    <p:sldId id="286" r:id="rId29"/>
    <p:sldId id="282" r:id="rId30"/>
    <p:sldId id="285" r:id="rId31"/>
    <p:sldId id="295" r:id="rId32"/>
    <p:sldId id="272" r:id="rId33"/>
    <p:sldId id="270" r:id="rId34"/>
    <p:sldId id="271" r:id="rId35"/>
    <p:sldId id="273" r:id="rId3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5" autoAdjust="0"/>
    <p:restoredTop sz="94660"/>
  </p:normalViewPr>
  <p:slideViewPr>
    <p:cSldViewPr>
      <p:cViewPr varScale="1">
        <p:scale>
          <a:sx n="64" d="100"/>
          <a:sy n="64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E40-94F0-462A-8A89-9D7E3AAD945C}" type="datetimeFigureOut">
              <a:rPr lang="sv-SE" smtClean="0"/>
              <a:pPr/>
              <a:t>2014-03-01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3B12CC5-A5AE-445D-A6F1-85D992703A9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E40-94F0-462A-8A89-9D7E3AAD945C}" type="datetimeFigureOut">
              <a:rPr lang="sv-SE" smtClean="0"/>
              <a:pPr/>
              <a:t>2014-03-01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2CC5-A5AE-445D-A6F1-85D992703A9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E40-94F0-462A-8A89-9D7E3AAD945C}" type="datetimeFigureOut">
              <a:rPr lang="sv-SE" smtClean="0"/>
              <a:pPr/>
              <a:t>2014-03-01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2CC5-A5AE-445D-A6F1-85D992703A9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E40-94F0-462A-8A89-9D7E3AAD945C}" type="datetimeFigureOut">
              <a:rPr lang="sv-SE" smtClean="0"/>
              <a:pPr/>
              <a:t>2014-03-01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2CC5-A5AE-445D-A6F1-85D992703A9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E40-94F0-462A-8A89-9D7E3AAD945C}" type="datetimeFigureOut">
              <a:rPr lang="sv-SE" smtClean="0"/>
              <a:pPr/>
              <a:t>2014-03-01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B12CC5-A5AE-445D-A6F1-85D992703A9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E40-94F0-462A-8A89-9D7E3AAD945C}" type="datetimeFigureOut">
              <a:rPr lang="sv-SE" smtClean="0"/>
              <a:pPr/>
              <a:t>2014-03-01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2CC5-A5AE-445D-A6F1-85D992703A9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E40-94F0-462A-8A89-9D7E3AAD945C}" type="datetimeFigureOut">
              <a:rPr lang="sv-SE" smtClean="0"/>
              <a:pPr/>
              <a:t>2014-03-01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2CC5-A5AE-445D-A6F1-85D992703A9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E40-94F0-462A-8A89-9D7E3AAD945C}" type="datetimeFigureOut">
              <a:rPr lang="sv-SE" smtClean="0"/>
              <a:pPr/>
              <a:t>2014-03-01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2CC5-A5AE-445D-A6F1-85D992703A9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E40-94F0-462A-8A89-9D7E3AAD945C}" type="datetimeFigureOut">
              <a:rPr lang="sv-SE" smtClean="0"/>
              <a:pPr/>
              <a:t>2014-03-01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2CC5-A5AE-445D-A6F1-85D992703A9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E40-94F0-462A-8A89-9D7E3AAD945C}" type="datetimeFigureOut">
              <a:rPr lang="sv-SE" smtClean="0"/>
              <a:pPr/>
              <a:t>2014-03-01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2CC5-A5AE-445D-A6F1-85D992703A9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E40-94F0-462A-8A89-9D7E3AAD945C}" type="datetimeFigureOut">
              <a:rPr lang="sv-SE" smtClean="0"/>
              <a:pPr/>
              <a:t>2014-03-01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B12CC5-A5AE-445D-A6F1-85D992703A9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C6B0E40-94F0-462A-8A89-9D7E3AAD945C}" type="datetimeFigureOut">
              <a:rPr lang="sv-SE" smtClean="0"/>
              <a:pPr/>
              <a:t>2014-03-01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3B12CC5-A5AE-445D-A6F1-85D992703A95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tanjabergkvist.wordpress.com/category/skolgenu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wmf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mikaelrnilsson.blogspo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hyperlink" Target="http://www.arbetsmiljostrategerna.se/Informationen-i-arbetsmiljoearbetet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timpdjup.blogspot.com/2010/05/ar-7-fragesport-om-grekiska-antiken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hyperlink" Target="http://www.google.se/url?sa=i&amp;rct=j&amp;q=martin+luther+king&amp;source=images&amp;cd=&amp;cad=rja&amp;docid=gL-sSCHoPMQw2M&amp;tbnid=fefTvlEYMWzPLM:&amp;ved=0CAUQjRw&amp;url=http://templecuttingedge.wordpress.com/2010/01/14/the-heroism-of-martin-luther-king-jr/&amp;ei=Tmw4UcvaDtH24QTij4HYAQ&amp;bvm=bv.43287494,d.bGE&amp;psig=AFQjCNEDEf0Yv_siZ-KZxq4MT5NIPPThSA&amp;ust=1362738619502614" TargetMode="External"/><Relationship Id="rId7" Type="http://schemas.openxmlformats.org/officeDocument/2006/relationships/hyperlink" Target="http://www.google.se/url?sa=i&amp;rct=j&amp;q=winston+churchill+andra+v%C3%A4rldskriget&amp;source=images&amp;cd=&amp;cad=rja&amp;docid=vGq6k_bnGrfrqM&amp;tbnid=KO4fZJJX0NN0DM:&amp;ved=0CAUQjRw&amp;url=http://bukfacon.wordpress.com/2010/05/27/churchill-sir-winston/&amp;ei=hXA4UfLAEeTy4QTgn4D4Cw&amp;bvm=bv.43287494,d.bGE&amp;psig=AFQjCNFFy-El63fhhzzZk9pMnViWR9Z57g&amp;ust=1362739698766048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hyperlink" Target="http://www.google.se/url?sa=i&amp;rct=j&amp;q=palme&amp;source=images&amp;cd=&amp;cad=rja&amp;docid=LPlBB7q3xPcSvM&amp;tbnid=1fbylfQzwYIT0M:&amp;ved=0CAUQjRw&amp;url=http://www.svd.se/kultur/film/starkt-palmeportratt_7497146.svd&amp;ei=jWw4UZe9FOms4ATFnoHwDQ&amp;bvm=bv.43287494,d.bGE&amp;psig=AFQjCNFDRlx_BIe2fdcBj7LXF-by-khi9g&amp;ust=1362738696329241" TargetMode="External"/><Relationship Id="rId4" Type="http://schemas.openxmlformats.org/officeDocument/2006/relationships/image" Target="../media/image39.jpeg"/><Relationship Id="rId9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Konsten att övertyga</a:t>
            </a:r>
            <a:endParaRPr lang="sv-SE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Retorik och argumentation</a:t>
            </a:r>
            <a:endParaRPr lang="sv-SE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>
            <a:normAutofit/>
          </a:bodyPr>
          <a:lstStyle/>
          <a:p>
            <a:r>
              <a:rPr lang="sv-SE" sz="4800" b="1" dirty="0" smtClean="0">
                <a:latin typeface="Times New Roman" pitchFamily="18" charset="0"/>
                <a:cs typeface="Times New Roman" pitchFamily="18" charset="0"/>
              </a:rPr>
              <a:t>Skalet</a:t>
            </a:r>
            <a:endParaRPr lang="sv-SE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Vad vet andra om mig?</a:t>
            </a:r>
          </a:p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Vilka förväntningar finns?</a:t>
            </a:r>
          </a:p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Vilka fördomar finns?</a:t>
            </a:r>
          </a:p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Ska du leva upp…  eller bryta dessa?</a:t>
            </a:r>
          </a:p>
          <a:p>
            <a:pPr marL="0" indent="0">
              <a:buNone/>
            </a:pPr>
            <a:endParaRPr lang="sv-SE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v-SE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v-SE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Berätta inte att du är kompetent - </a:t>
            </a:r>
          </a:p>
          <a:p>
            <a:pPr marL="0" indent="0">
              <a:buNone/>
            </a:pPr>
            <a:r>
              <a:rPr lang="sv-SE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  - gestalta och beskriv situationer som visar </a:t>
            </a:r>
            <a:endParaRPr lang="sv-SE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MCBD07213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313" y="1988840"/>
            <a:ext cx="201622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undad rektangulär 12"/>
          <p:cNvSpPr/>
          <p:nvPr/>
        </p:nvSpPr>
        <p:spPr>
          <a:xfrm>
            <a:off x="2123728" y="3573016"/>
            <a:ext cx="3672408" cy="918972"/>
          </a:xfrm>
          <a:prstGeom prst="wedgeRoundRectCallout">
            <a:avLst>
              <a:gd name="adj1" fmla="val 67938"/>
              <a:gd name="adj2" fmla="val -820"/>
              <a:gd name="adj3" fmla="val 16667"/>
            </a:avLst>
          </a:prstGeom>
          <a:solidFill>
            <a:schemeClr val="bg1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>
                <a:solidFill>
                  <a:schemeClr val="tx1"/>
                </a:solidFill>
                <a:latin typeface="Bradley Hand ITC" pitchFamily="66" charset="0"/>
              </a:rPr>
              <a:t>Lika bra att sova…</a:t>
            </a:r>
          </a:p>
          <a:p>
            <a:pPr algn="ctr"/>
            <a:r>
              <a:rPr lang="sv-SE" b="1" dirty="0" smtClean="0">
                <a:solidFill>
                  <a:schemeClr val="tx1"/>
                </a:solidFill>
                <a:latin typeface="Bradley Hand ITC" pitchFamily="66" charset="0"/>
              </a:rPr>
              <a:t>Nu ska han prata om retorik igen…</a:t>
            </a:r>
            <a:endParaRPr lang="sv-SE" b="1" dirty="0">
              <a:solidFill>
                <a:schemeClr val="tx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34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8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Kläderna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sz="3200" dirty="0" smtClean="0">
                <a:latin typeface="Times New Roman" pitchFamily="18" charset="0"/>
                <a:cs typeface="Times New Roman" pitchFamily="18" charset="0"/>
              </a:rPr>
              <a:t>Sätt på dig kläder som speglar:</a:t>
            </a:r>
          </a:p>
          <a:p>
            <a:r>
              <a:rPr lang="sv-SE" sz="3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v-SE" sz="3200" dirty="0" smtClean="0">
                <a:latin typeface="Times New Roman" pitchFamily="18" charset="0"/>
                <a:cs typeface="Times New Roman" pitchFamily="18" charset="0"/>
              </a:rPr>
              <a:t>ina värderingar</a:t>
            </a:r>
          </a:p>
          <a:p>
            <a:r>
              <a:rPr lang="sv-SE" sz="3200" dirty="0" smtClean="0">
                <a:latin typeface="Times New Roman" pitchFamily="18" charset="0"/>
                <a:cs typeface="Times New Roman" pitchFamily="18" charset="0"/>
              </a:rPr>
              <a:t>innehållet/budskapet</a:t>
            </a:r>
          </a:p>
          <a:p>
            <a:r>
              <a:rPr lang="sv-SE" sz="3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v-SE" sz="3200" dirty="0" smtClean="0">
                <a:latin typeface="Times New Roman" pitchFamily="18" charset="0"/>
                <a:cs typeface="Times New Roman" pitchFamily="18" charset="0"/>
              </a:rPr>
              <a:t>en du är, yrket, tillhörigheten,  ställningen…</a:t>
            </a:r>
          </a:p>
          <a:p>
            <a:endParaRPr lang="sv-SE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r>
              <a:rPr lang="sv-SE" sz="3200" dirty="0">
                <a:latin typeface="Times New Roman" pitchFamily="18" charset="0"/>
                <a:cs typeface="Times New Roman" pitchFamily="18" charset="0"/>
              </a:rPr>
              <a:t>Klä dig smart </a:t>
            </a:r>
            <a:endParaRPr lang="sv-SE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v-SE" sz="3200" dirty="0" smtClean="0">
                <a:latin typeface="Times New Roman" pitchFamily="18" charset="0"/>
                <a:cs typeface="Times New Roman" pitchFamily="18" charset="0"/>
              </a:rPr>
              <a:t>   = </a:t>
            </a:r>
            <a:r>
              <a:rPr lang="sv-SE" sz="3200" dirty="0">
                <a:latin typeface="Times New Roman" pitchFamily="18" charset="0"/>
                <a:cs typeface="Times New Roman" pitchFamily="18" charset="0"/>
              </a:rPr>
              <a:t>det lyssnarna vill se!!!</a:t>
            </a:r>
          </a:p>
          <a:p>
            <a:endParaRPr lang="sv-SE" dirty="0" smtClean="0"/>
          </a:p>
          <a:p>
            <a:endParaRPr lang="sv-SE" dirty="0" smtClean="0"/>
          </a:p>
        </p:txBody>
      </p:sp>
      <p:pic>
        <p:nvPicPr>
          <p:cNvPr id="6" name="Picture 2" descr="http://tanjabergkvist.files.wordpress.com/2011/01/lc3a4rare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02908"/>
            <a:ext cx="2542406" cy="279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63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800" b="1" dirty="0" smtClean="0">
                <a:latin typeface="Times New Roman" pitchFamily="18" charset="0"/>
                <a:cs typeface="Times New Roman" pitchFamily="18" charset="0"/>
              </a:rPr>
              <a:t>Rösten</a:t>
            </a:r>
            <a:endParaRPr lang="sv-SE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Övertygande </a:t>
            </a:r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– gå upp i slutet</a:t>
            </a:r>
          </a:p>
          <a:p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Melodi </a:t>
            </a:r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– ge orden rätt känsla med rätt melodi</a:t>
            </a:r>
          </a:p>
          <a:p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Tempo </a:t>
            </a:r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v-SE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e publiken hjärtklappning</a:t>
            </a:r>
          </a:p>
          <a:p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Betoning</a:t>
            </a:r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 – styr uppmärksamheten</a:t>
            </a:r>
          </a:p>
          <a:p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Konstpauser </a:t>
            </a:r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– ger tyngd och vila</a:t>
            </a:r>
          </a:p>
          <a:p>
            <a:pPr marL="0" indent="0">
              <a:buNone/>
            </a:pPr>
            <a:endParaRPr lang="sv-SE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Utnyttja röstförebilder!</a:t>
            </a:r>
          </a:p>
          <a:p>
            <a:pPr marL="0" indent="0">
              <a:buNone/>
            </a:pPr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Undvik nervösa skratt! </a:t>
            </a:r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– de dödar din trovärdighet!</a:t>
            </a:r>
            <a:endParaRPr lang="sv-SE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9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800" b="1" dirty="0" smtClean="0">
                <a:latin typeface="Times New Roman" pitchFamily="18" charset="0"/>
                <a:cs typeface="Times New Roman" pitchFamily="18" charset="0"/>
              </a:rPr>
              <a:t>Kroppen</a:t>
            </a:r>
            <a:endParaRPr lang="sv-SE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755576" y="1412776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sv-SE" sz="2800" b="1" dirty="0">
                <a:latin typeface="Times New Roman" pitchFamily="18" charset="0"/>
                <a:cs typeface="Times New Roman" pitchFamily="18" charset="0"/>
              </a:rPr>
              <a:t>”Kroppen talar mer än orden”</a:t>
            </a:r>
          </a:p>
          <a:p>
            <a:r>
              <a:rPr lang="sv-SE" sz="2800" b="1" dirty="0" smtClean="0">
                <a:latin typeface="Times New Roman" pitchFamily="18" charset="0"/>
                <a:cs typeface="Times New Roman" pitchFamily="18" charset="0"/>
              </a:rPr>
              <a:t>Huvudet</a:t>
            </a:r>
          </a:p>
          <a:p>
            <a:r>
              <a:rPr lang="sv-SE" sz="2800" b="1" dirty="0" smtClean="0">
                <a:latin typeface="Times New Roman" pitchFamily="18" charset="0"/>
                <a:cs typeface="Times New Roman" pitchFamily="18" charset="0"/>
              </a:rPr>
              <a:t>Ögonen, ögonkontakt…</a:t>
            </a:r>
          </a:p>
          <a:p>
            <a:r>
              <a:rPr lang="sv-SE" sz="2800" b="1" dirty="0" smtClean="0">
                <a:latin typeface="Times New Roman" pitchFamily="18" charset="0"/>
                <a:cs typeface="Times New Roman" pitchFamily="18" charset="0"/>
              </a:rPr>
              <a:t>munnen</a:t>
            </a:r>
          </a:p>
          <a:p>
            <a:r>
              <a:rPr lang="sv-SE" sz="2800" b="1" dirty="0" smtClean="0">
                <a:latin typeface="Times New Roman" pitchFamily="18" charset="0"/>
                <a:cs typeface="Times New Roman" pitchFamily="18" charset="0"/>
              </a:rPr>
              <a:t>Armarna</a:t>
            </a:r>
          </a:p>
          <a:p>
            <a:r>
              <a:rPr lang="sv-SE" sz="2800" b="1" dirty="0" smtClean="0">
                <a:latin typeface="Times New Roman" pitchFamily="18" charset="0"/>
                <a:cs typeface="Times New Roman" pitchFamily="18" charset="0"/>
              </a:rPr>
              <a:t>Händerna</a:t>
            </a:r>
          </a:p>
          <a:p>
            <a:r>
              <a:rPr lang="sv-SE" sz="2800" b="1" dirty="0" smtClean="0">
                <a:latin typeface="Times New Roman" pitchFamily="18" charset="0"/>
                <a:cs typeface="Times New Roman" pitchFamily="18" charset="0"/>
              </a:rPr>
              <a:t>Hållningen</a:t>
            </a:r>
          </a:p>
          <a:p>
            <a:r>
              <a:rPr lang="sv-SE" sz="2800" b="1" dirty="0" smtClean="0">
                <a:latin typeface="Times New Roman" pitchFamily="18" charset="0"/>
                <a:cs typeface="Times New Roman" pitchFamily="18" charset="0"/>
              </a:rPr>
              <a:t>Benen</a:t>
            </a:r>
          </a:p>
          <a:p>
            <a:endParaRPr lang="sv-SE" dirty="0"/>
          </a:p>
        </p:txBody>
      </p:sp>
      <p:pic>
        <p:nvPicPr>
          <p:cNvPr id="4" name="Picture 1" descr="C:\Documents and Settings\kja0327\Lokala inställningar\Temporary Internet Files\Content.IE5\Y5252ZGF\MC90043756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0889" y="3592341"/>
            <a:ext cx="2161543" cy="2207459"/>
          </a:xfrm>
          <a:prstGeom prst="rect">
            <a:avLst/>
          </a:prstGeom>
          <a:noFill/>
        </p:spPr>
      </p:pic>
      <p:sp>
        <p:nvSpPr>
          <p:cNvPr id="5" name="Oval 5"/>
          <p:cNvSpPr/>
          <p:nvPr/>
        </p:nvSpPr>
        <p:spPr>
          <a:xfrm>
            <a:off x="6301495" y="3501008"/>
            <a:ext cx="2014921" cy="1152128"/>
          </a:xfrm>
          <a:prstGeom prst="wedgeEllipseCallout">
            <a:avLst>
              <a:gd name="adj1" fmla="val -63004"/>
              <a:gd name="adj2" fmla="val 3173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 smtClean="0">
                <a:solidFill>
                  <a:schemeClr val="tx1"/>
                </a:solidFill>
              </a:rPr>
              <a:t>Jag är inte nervös</a:t>
            </a:r>
            <a:r>
              <a:rPr lang="sv-SE" dirty="0" smtClean="0"/>
              <a:t>!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71211"/>
            <a:ext cx="19050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5"/>
          <p:cNvSpPr/>
          <p:nvPr/>
        </p:nvSpPr>
        <p:spPr>
          <a:xfrm>
            <a:off x="6804248" y="548679"/>
            <a:ext cx="2014921" cy="807043"/>
          </a:xfrm>
          <a:prstGeom prst="wedgeEllipseCallout">
            <a:avLst>
              <a:gd name="adj1" fmla="val -52002"/>
              <a:gd name="adj2" fmla="val 8344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 smtClean="0">
                <a:solidFill>
                  <a:schemeClr val="tx1"/>
                </a:solidFill>
              </a:rPr>
              <a:t>Poker-face?</a:t>
            </a:r>
            <a:r>
              <a:rPr lang="sv-SE" dirty="0" smtClean="0"/>
              <a:t>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37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800" b="1" dirty="0" smtClean="0">
                <a:latin typeface="Times New Roman" pitchFamily="18" charset="0"/>
                <a:cs typeface="Times New Roman" pitchFamily="18" charset="0"/>
              </a:rPr>
              <a:t>Språket</a:t>
            </a:r>
            <a:endParaRPr lang="sv-SE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”</a:t>
            </a:r>
            <a:r>
              <a:rPr lang="sv-SE" sz="3200" i="1" dirty="0" smtClean="0">
                <a:latin typeface="Times New Roman" pitchFamily="18" charset="0"/>
                <a:cs typeface="Times New Roman" pitchFamily="18" charset="0"/>
              </a:rPr>
              <a:t>Tala med de lärde på latin och med bönder på bönders vis”</a:t>
            </a:r>
          </a:p>
          <a:p>
            <a:pPr marL="0" indent="0">
              <a:buNone/>
            </a:pPr>
            <a:endParaRPr lang="sv-SE" sz="3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v-SE" sz="3200" dirty="0" smtClean="0">
                <a:latin typeface="Times New Roman" pitchFamily="18" charset="0"/>
                <a:cs typeface="Times New Roman" pitchFamily="18" charset="0"/>
              </a:rPr>
              <a:t>Anpassa språket till lyssnarna</a:t>
            </a:r>
          </a:p>
          <a:p>
            <a:r>
              <a:rPr lang="sv-SE" sz="3200" dirty="0" smtClean="0">
                <a:latin typeface="Times New Roman" pitchFamily="18" charset="0"/>
                <a:cs typeface="Times New Roman" pitchFamily="18" charset="0"/>
              </a:rPr>
              <a:t>Använd ett språk som publiken förstår</a:t>
            </a:r>
          </a:p>
          <a:p>
            <a:r>
              <a:rPr lang="sv-SE" sz="3200" dirty="0" smtClean="0">
                <a:latin typeface="Times New Roman" pitchFamily="18" charset="0"/>
                <a:cs typeface="Times New Roman" pitchFamily="18" charset="0"/>
              </a:rPr>
              <a:t>Förklara svåra ord och facktermer</a:t>
            </a:r>
          </a:p>
          <a:p>
            <a:r>
              <a:rPr lang="sv-SE" sz="3200" dirty="0" smtClean="0">
                <a:latin typeface="Times New Roman" pitchFamily="18" charset="0"/>
                <a:cs typeface="Times New Roman" pitchFamily="18" charset="0"/>
              </a:rPr>
              <a:t>Ge konkreta exempel där lyssnarna kan känna igen sig</a:t>
            </a:r>
            <a:endParaRPr lang="sv-SE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6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800" b="1" dirty="0" smtClean="0">
                <a:latin typeface="Times New Roman" pitchFamily="18" charset="0"/>
                <a:cs typeface="Times New Roman" pitchFamily="18" charset="0"/>
              </a:rPr>
              <a:t>Budskapet</a:t>
            </a:r>
            <a:endParaRPr lang="sv-SE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sv-SE" sz="3200" dirty="0" smtClean="0">
                <a:latin typeface="Times New Roman" pitchFamily="18" charset="0"/>
                <a:cs typeface="Times New Roman" pitchFamily="18" charset="0"/>
              </a:rPr>
              <a:t>Vem är du?</a:t>
            </a:r>
          </a:p>
          <a:p>
            <a:pPr lvl="1"/>
            <a:r>
              <a:rPr lang="sv-SE" sz="3200" dirty="0" smtClean="0">
                <a:latin typeface="Times New Roman" pitchFamily="18" charset="0"/>
                <a:cs typeface="Times New Roman" pitchFamily="18" charset="0"/>
              </a:rPr>
              <a:t>Vad ska du prata om?</a:t>
            </a:r>
          </a:p>
          <a:p>
            <a:pPr lvl="1"/>
            <a:r>
              <a:rPr lang="sv-SE" sz="3200" dirty="0" smtClean="0">
                <a:latin typeface="Times New Roman" pitchFamily="18" charset="0"/>
                <a:cs typeface="Times New Roman" pitchFamily="18" charset="0"/>
              </a:rPr>
              <a:t>Är det något för mig?</a:t>
            </a:r>
          </a:p>
          <a:p>
            <a:pPr marL="320040" lvl="1" indent="0">
              <a:buNone/>
            </a:pPr>
            <a:endParaRPr lang="sv-SE" dirty="0"/>
          </a:p>
          <a:p>
            <a:pPr marL="320040" lvl="1" indent="0">
              <a:buNone/>
            </a:pPr>
            <a:endParaRPr lang="sv-SE" sz="3600" b="1" dirty="0" smtClean="0"/>
          </a:p>
          <a:p>
            <a:pPr marL="320040" lvl="1" indent="0">
              <a:buNone/>
            </a:pPr>
            <a:endParaRPr lang="sv-SE" sz="3600" b="1" dirty="0"/>
          </a:p>
          <a:p>
            <a:pPr marL="320040" lvl="1" indent="0">
              <a:buNone/>
            </a:pPr>
            <a:r>
              <a:rPr lang="sv-SE" sz="3600" b="1" dirty="0" smtClean="0"/>
              <a:t>Hur gör jag budskapet attraktivt?</a:t>
            </a:r>
            <a:endParaRPr lang="sv-SE" sz="3600" b="1" dirty="0"/>
          </a:p>
        </p:txBody>
      </p:sp>
    </p:spTree>
    <p:extLst>
      <p:ext uri="{BB962C8B-B14F-4D97-AF65-F5344CB8AC3E}">
        <p14:creationId xmlns:p14="http://schemas.microsoft.com/office/powerpoint/2010/main" val="428827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796950"/>
          </a:xfrm>
        </p:spPr>
        <p:txBody>
          <a:bodyPr>
            <a:noAutofit/>
          </a:bodyPr>
          <a:lstStyle/>
          <a:p>
            <a:r>
              <a:rPr lang="sv-SE" sz="3600" b="1" dirty="0">
                <a:latin typeface="Times New Roman" pitchFamily="18" charset="0"/>
                <a:cs typeface="Times New Roman" pitchFamily="18" charset="0"/>
              </a:rPr>
              <a:t>Använd retoriska figurer</a:t>
            </a:r>
            <a:r>
              <a:rPr lang="sv-SE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sv-SE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71600" y="1052736"/>
            <a:ext cx="7772400" cy="5292080"/>
          </a:xfrm>
        </p:spPr>
        <p:txBody>
          <a:bodyPr>
            <a:noAutofit/>
          </a:bodyPr>
          <a:lstStyle/>
          <a:p>
            <a:r>
              <a:rPr lang="sv-SE" sz="2800" b="1" dirty="0">
                <a:latin typeface="Times New Roman" pitchFamily="18" charset="0"/>
                <a:cs typeface="Times New Roman" pitchFamily="18" charset="0"/>
              </a:rPr>
              <a:t>Metaforer</a:t>
            </a:r>
            <a:r>
              <a:rPr lang="sv-SE" sz="2800" dirty="0">
                <a:latin typeface="Times New Roman" pitchFamily="18" charset="0"/>
                <a:cs typeface="Times New Roman" pitchFamily="18" charset="0"/>
              </a:rPr>
              <a:t>- en bild man använder för att beskriva någonting </a:t>
            </a:r>
            <a:endParaRPr lang="sv-SE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   Ex 		</a:t>
            </a:r>
            <a:r>
              <a:rPr lang="sv-SE" sz="2800" i="1" dirty="0" smtClean="0">
                <a:latin typeface="Times New Roman" pitchFamily="18" charset="0"/>
                <a:cs typeface="Times New Roman" pitchFamily="18" charset="0"/>
              </a:rPr>
              <a:t>Du är min skatt</a:t>
            </a:r>
          </a:p>
          <a:p>
            <a:pPr marL="0" indent="0">
              <a:buNone/>
            </a:pPr>
            <a:endParaRPr lang="sv-SE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sv-SE" sz="2800" b="1" dirty="0">
                <a:latin typeface="Times New Roman" pitchFamily="18" charset="0"/>
                <a:cs typeface="Times New Roman" pitchFamily="18" charset="0"/>
              </a:rPr>
              <a:t>Liknelser-</a:t>
            </a:r>
            <a:r>
              <a:rPr lang="sv-SE" sz="2800" dirty="0">
                <a:latin typeface="Times New Roman" pitchFamily="18" charset="0"/>
                <a:cs typeface="Times New Roman" pitchFamily="18" charset="0"/>
              </a:rPr>
              <a:t> man liknar en sak vid något </a:t>
            </a:r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annat</a:t>
            </a:r>
          </a:p>
          <a:p>
            <a:pPr marL="0" indent="0">
              <a:buNone/>
            </a:pPr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   Ex 		</a:t>
            </a:r>
            <a:r>
              <a:rPr lang="sv-SE" sz="2800" i="1" dirty="0" smtClean="0">
                <a:latin typeface="Times New Roman" pitchFamily="18" charset="0"/>
                <a:cs typeface="Times New Roman" pitchFamily="18" charset="0"/>
              </a:rPr>
              <a:t>Morra som en ilsken pitbullterrier</a:t>
            </a:r>
          </a:p>
          <a:p>
            <a:pPr marL="0" indent="0">
              <a:buNone/>
            </a:pPr>
            <a:endParaRPr lang="sv-SE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v-SE" sz="2800" b="1" dirty="0">
                <a:latin typeface="Times New Roman" pitchFamily="18" charset="0"/>
                <a:cs typeface="Times New Roman" pitchFamily="18" charset="0"/>
              </a:rPr>
              <a:t>Antites</a:t>
            </a:r>
            <a:r>
              <a:rPr lang="sv-SE" sz="2800" dirty="0">
                <a:latin typeface="Times New Roman" pitchFamily="18" charset="0"/>
                <a:cs typeface="Times New Roman" pitchFamily="18" charset="0"/>
              </a:rPr>
              <a:t>- motsatser ställs mot varandra</a:t>
            </a:r>
          </a:p>
          <a:p>
            <a:pPr marL="0" indent="0">
              <a:buNone/>
            </a:pPr>
            <a:r>
              <a:rPr lang="sv-SE" sz="2800" dirty="0">
                <a:latin typeface="Times New Roman" pitchFamily="18" charset="0"/>
                <a:cs typeface="Times New Roman" pitchFamily="18" charset="0"/>
              </a:rPr>
              <a:t>   Ex </a:t>
            </a:r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sv-SE" sz="2800" i="1" dirty="0" smtClean="0">
                <a:latin typeface="Times New Roman" pitchFamily="18" charset="0"/>
                <a:cs typeface="Times New Roman" pitchFamily="18" charset="0"/>
              </a:rPr>
              <a:t>Det </a:t>
            </a:r>
            <a:r>
              <a:rPr lang="sv-SE" sz="2800" i="1" dirty="0">
                <a:latin typeface="Times New Roman" pitchFamily="18" charset="0"/>
                <a:cs typeface="Times New Roman" pitchFamily="18" charset="0"/>
              </a:rPr>
              <a:t>gäller liv eller död</a:t>
            </a:r>
          </a:p>
          <a:p>
            <a:pPr marL="0" indent="0">
              <a:buNone/>
            </a:pPr>
            <a:endParaRPr lang="sv-SE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79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9592" y="836712"/>
            <a:ext cx="7772400" cy="5148064"/>
          </a:xfrm>
        </p:spPr>
        <p:txBody>
          <a:bodyPr>
            <a:normAutofit/>
          </a:bodyPr>
          <a:lstStyle/>
          <a:p>
            <a:r>
              <a:rPr lang="sv-SE" sz="2800" b="1" dirty="0" smtClean="0">
                <a:latin typeface="Times New Roman" pitchFamily="18" charset="0"/>
                <a:cs typeface="Times New Roman" pitchFamily="18" charset="0"/>
              </a:rPr>
              <a:t>Utrop </a:t>
            </a:r>
            <a:endParaRPr lang="sv-SE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v-SE" sz="2800" dirty="0">
                <a:latin typeface="Times New Roman" pitchFamily="18" charset="0"/>
                <a:cs typeface="Times New Roman" pitchFamily="18" charset="0"/>
              </a:rPr>
              <a:t>    Ex	</a:t>
            </a:r>
          </a:p>
          <a:p>
            <a:pPr marL="0" indent="0">
              <a:buNone/>
            </a:pPr>
            <a:r>
              <a:rPr lang="sv-SE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2800" i="1" dirty="0" smtClean="0">
                <a:latin typeface="Times New Roman" pitchFamily="18" charset="0"/>
                <a:cs typeface="Times New Roman" pitchFamily="18" charset="0"/>
              </a:rPr>
              <a:t>  Stoppa </a:t>
            </a:r>
            <a:r>
              <a:rPr lang="sv-SE" sz="2800" i="1" dirty="0">
                <a:latin typeface="Times New Roman" pitchFamily="18" charset="0"/>
                <a:cs typeface="Times New Roman" pitchFamily="18" charset="0"/>
              </a:rPr>
              <a:t>bluffandet! </a:t>
            </a:r>
            <a:r>
              <a:rPr lang="sv-SE" sz="2800" i="1" dirty="0" smtClean="0">
                <a:latin typeface="Times New Roman" pitchFamily="18" charset="0"/>
                <a:cs typeface="Times New Roman" pitchFamily="18" charset="0"/>
              </a:rPr>
              <a:t>	Leve </a:t>
            </a:r>
            <a:r>
              <a:rPr lang="sv-SE" sz="2800" i="1" dirty="0">
                <a:latin typeface="Times New Roman" pitchFamily="18" charset="0"/>
                <a:cs typeface="Times New Roman" pitchFamily="18" charset="0"/>
              </a:rPr>
              <a:t>hundraåringen!</a:t>
            </a:r>
          </a:p>
          <a:p>
            <a:endParaRPr lang="sv-SE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v-SE" sz="2800" b="1" dirty="0" smtClean="0">
                <a:latin typeface="Times New Roman" pitchFamily="18" charset="0"/>
                <a:cs typeface="Times New Roman" pitchFamily="18" charset="0"/>
              </a:rPr>
              <a:t>Retoriska </a:t>
            </a:r>
            <a:r>
              <a:rPr lang="sv-SE" sz="2800" b="1" dirty="0">
                <a:latin typeface="Times New Roman" pitchFamily="18" charset="0"/>
                <a:cs typeface="Times New Roman" pitchFamily="18" charset="0"/>
              </a:rPr>
              <a:t>frågor</a:t>
            </a:r>
            <a:r>
              <a:rPr lang="sv-SE" sz="2800" dirty="0">
                <a:latin typeface="Times New Roman" pitchFamily="18" charset="0"/>
                <a:cs typeface="Times New Roman" pitchFamily="18" charset="0"/>
              </a:rPr>
              <a:t>- En fråga man </a:t>
            </a:r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besvarar själv eller inte </a:t>
            </a:r>
            <a:r>
              <a:rPr lang="sv-SE" sz="2800" dirty="0">
                <a:latin typeface="Times New Roman" pitchFamily="18" charset="0"/>
                <a:cs typeface="Times New Roman" pitchFamily="18" charset="0"/>
              </a:rPr>
              <a:t>förväntar sig svar </a:t>
            </a:r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på.</a:t>
            </a:r>
          </a:p>
          <a:p>
            <a:pPr marL="0" indent="0">
              <a:buNone/>
            </a:pPr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   Ex </a:t>
            </a:r>
          </a:p>
          <a:p>
            <a:pPr marL="274320" lvl="1" indent="0">
              <a:buNone/>
            </a:pPr>
            <a:r>
              <a:rPr lang="sv-SE" sz="2800" i="1" dirty="0" smtClean="0">
                <a:latin typeface="Times New Roman" pitchFamily="18" charset="0"/>
                <a:cs typeface="Times New Roman" pitchFamily="18" charset="0"/>
              </a:rPr>
              <a:t>Vem vill inte kunna leva på den här planeten om 50 år? Jo, det vill...</a:t>
            </a:r>
          </a:p>
          <a:p>
            <a:pPr marL="274320" lvl="1" indent="0">
              <a:buNone/>
            </a:pPr>
            <a:r>
              <a:rPr lang="sv-SE" sz="2800" i="1" dirty="0" smtClean="0">
                <a:latin typeface="Times New Roman" pitchFamily="18" charset="0"/>
                <a:cs typeface="Times New Roman" pitchFamily="18" charset="0"/>
              </a:rPr>
              <a:t>Är </a:t>
            </a:r>
            <a:r>
              <a:rPr lang="sv-SE" sz="2800" i="1" dirty="0">
                <a:latin typeface="Times New Roman" pitchFamily="18" charset="0"/>
                <a:cs typeface="Times New Roman" pitchFamily="18" charset="0"/>
              </a:rPr>
              <a:t>det så här vi vill ha det?</a:t>
            </a:r>
          </a:p>
        </p:txBody>
      </p:sp>
    </p:spTree>
    <p:extLst>
      <p:ext uri="{BB962C8B-B14F-4D97-AF65-F5344CB8AC3E}">
        <p14:creationId xmlns:p14="http://schemas.microsoft.com/office/powerpoint/2010/main" val="360157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692696"/>
            <a:ext cx="7772400" cy="5327104"/>
          </a:xfrm>
        </p:spPr>
        <p:txBody>
          <a:bodyPr>
            <a:normAutofit fontScale="92500" lnSpcReduction="10000"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sv-SE" sz="2800" b="1" dirty="0">
                <a:latin typeface="Times New Roman" pitchFamily="18" charset="0"/>
                <a:cs typeface="Times New Roman" pitchFamily="18" charset="0"/>
              </a:rPr>
              <a:t>Överdrifter</a:t>
            </a:r>
            <a:r>
              <a:rPr lang="sv-SE" sz="2800" dirty="0">
                <a:latin typeface="Times New Roman" pitchFamily="18" charset="0"/>
                <a:cs typeface="Times New Roman" pitchFamily="18" charset="0"/>
              </a:rPr>
              <a:t>- att göra något värre/roligare/sorgligare osv än det egentligen är</a:t>
            </a:r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marL="274320" lvl="2" indent="0">
              <a:spcBef>
                <a:spcPts val="580"/>
              </a:spcBef>
              <a:buClr>
                <a:schemeClr val="accent1"/>
              </a:buClr>
              <a:buNone/>
            </a:pPr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Ex</a:t>
            </a:r>
          </a:p>
          <a:p>
            <a:pPr marL="274320" lvl="2" indent="0">
              <a:spcBef>
                <a:spcPts val="580"/>
              </a:spcBef>
              <a:buClr>
                <a:schemeClr val="accent1"/>
              </a:buClr>
              <a:buNone/>
            </a:pPr>
            <a:r>
              <a:rPr lang="sv-SE" sz="2800" i="1" dirty="0" smtClean="0">
                <a:latin typeface="Times New Roman" pitchFamily="18" charset="0"/>
                <a:cs typeface="Times New Roman" pitchFamily="18" charset="0"/>
              </a:rPr>
              <a:t>Alla älska mjukglass</a:t>
            </a:r>
          </a:p>
          <a:p>
            <a:pPr marL="274320" lvl="2" indent="0">
              <a:spcBef>
                <a:spcPts val="580"/>
              </a:spcBef>
              <a:buClr>
                <a:schemeClr val="accent1"/>
              </a:buClr>
              <a:buNone/>
            </a:pPr>
            <a:endParaRPr lang="sv-SE" sz="2800" i="1" dirty="0">
              <a:latin typeface="Times New Roman" pitchFamily="18" charset="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sv-SE" sz="2800" b="1" dirty="0" smtClean="0">
                <a:latin typeface="Times New Roman" pitchFamily="18" charset="0"/>
                <a:cs typeface="Times New Roman" pitchFamily="18" charset="0"/>
              </a:rPr>
              <a:t>Upprepningar</a:t>
            </a:r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 - a</a:t>
            </a:r>
            <a:r>
              <a:rPr lang="sv-SE" sz="2800" dirty="0">
                <a:latin typeface="Times New Roman" pitchFamily="18" charset="0"/>
                <a:cs typeface="Times New Roman" pitchFamily="18" charset="0"/>
              </a:rPr>
              <a:t>tt ett ord eller mening </a:t>
            </a:r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återkommer</a:t>
            </a:r>
          </a:p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   Ex</a:t>
            </a:r>
          </a:p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r>
              <a:rPr lang="sv-SE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2800" i="1" dirty="0" smtClean="0">
                <a:latin typeface="Times New Roman" pitchFamily="18" charset="0"/>
                <a:cs typeface="Times New Roman" pitchFamily="18" charset="0"/>
              </a:rPr>
              <a:t>  I have a dream</a:t>
            </a:r>
            <a:r>
              <a:rPr lang="sv-SE" sz="2800" i="1" dirty="0">
                <a:latin typeface="Times New Roman" pitchFamily="18" charset="0"/>
                <a:cs typeface="Times New Roman" pitchFamily="18" charset="0"/>
              </a:rPr>
              <a:t>..., I have a dream..., </a:t>
            </a:r>
            <a:r>
              <a:rPr lang="sv-SE" sz="2800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v-SE" sz="2800" i="1" dirty="0">
                <a:latin typeface="Times New Roman" pitchFamily="18" charset="0"/>
                <a:cs typeface="Times New Roman" pitchFamily="18" charset="0"/>
              </a:rPr>
              <a:t>have a </a:t>
            </a:r>
            <a:r>
              <a:rPr lang="sv-SE" sz="2800" i="1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sv-SE" sz="2800" i="1" dirty="0">
              <a:latin typeface="Times New Roman" pitchFamily="18" charset="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sv-SE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v-SE" sz="2800" b="1" dirty="0">
                <a:latin typeface="Times New Roman" pitchFamily="18" charset="0"/>
                <a:cs typeface="Times New Roman" pitchFamily="18" charset="0"/>
              </a:rPr>
              <a:t>Alliterationer</a:t>
            </a:r>
            <a:r>
              <a:rPr lang="sv-SE" sz="2800" dirty="0">
                <a:latin typeface="Times New Roman" pitchFamily="18" charset="0"/>
                <a:cs typeface="Times New Roman" pitchFamily="18" charset="0"/>
              </a:rPr>
              <a:t> – flera ord börjar på samma bokstav</a:t>
            </a:r>
          </a:p>
          <a:p>
            <a:pPr marL="0" indent="0">
              <a:buNone/>
            </a:pPr>
            <a:r>
              <a:rPr lang="sv-SE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  Ex</a:t>
            </a:r>
          </a:p>
          <a:p>
            <a:pPr marL="0" indent="0">
              <a:buNone/>
            </a:pPr>
            <a:r>
              <a:rPr lang="sv-SE" sz="28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v-SE" sz="2800" i="1" u="sng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sv-SE" sz="2800" i="1" dirty="0" smtClean="0">
                <a:latin typeface="Times New Roman" pitchFamily="18" charset="0"/>
                <a:cs typeface="Times New Roman" pitchFamily="18" charset="0"/>
              </a:rPr>
              <a:t>antastiska, </a:t>
            </a:r>
            <a:r>
              <a:rPr lang="sv-SE" sz="2800" i="1" u="sng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sv-SE" sz="2800" i="1" dirty="0" smtClean="0">
                <a:latin typeface="Times New Roman" pitchFamily="18" charset="0"/>
                <a:cs typeface="Times New Roman" pitchFamily="18" charset="0"/>
              </a:rPr>
              <a:t>örtjusande </a:t>
            </a:r>
            <a:r>
              <a:rPr lang="sv-SE" sz="2800" i="1" u="sng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sv-SE" sz="2800" i="1" dirty="0" smtClean="0">
                <a:latin typeface="Times New Roman" pitchFamily="18" charset="0"/>
                <a:cs typeface="Times New Roman" pitchFamily="18" charset="0"/>
              </a:rPr>
              <a:t>arfar...</a:t>
            </a:r>
            <a:endParaRPr lang="sv-SE" sz="2800" i="1" dirty="0">
              <a:latin typeface="Times New Roman" pitchFamily="18" charset="0"/>
              <a:cs typeface="Times New Roman" pitchFamily="18" charset="0"/>
            </a:endParaRPr>
          </a:p>
          <a:p>
            <a:endParaRPr lang="sv-SE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50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v-SE" b="1" dirty="0">
                <a:latin typeface="Times New Roman" pitchFamily="18" charset="0"/>
                <a:cs typeface="Times New Roman" pitchFamily="18" charset="0"/>
              </a:rPr>
              <a:t>Ironi</a:t>
            </a:r>
            <a:r>
              <a:rPr lang="sv-SE" dirty="0">
                <a:latin typeface="Times New Roman" pitchFamily="18" charset="0"/>
                <a:cs typeface="Times New Roman" pitchFamily="18" charset="0"/>
              </a:rPr>
              <a:t>- det skrivna/talade budskapet går emot det avsedda </a:t>
            </a:r>
          </a:p>
          <a:p>
            <a:pPr marL="0" indent="0">
              <a:buNone/>
            </a:pPr>
            <a:r>
              <a:rPr lang="sv-SE" dirty="0">
                <a:latin typeface="Times New Roman" pitchFamily="18" charset="0"/>
                <a:cs typeface="Times New Roman" pitchFamily="18" charset="0"/>
              </a:rPr>
              <a:t>   Ex </a:t>
            </a:r>
          </a:p>
          <a:p>
            <a:pPr marL="0" indent="0">
              <a:buNone/>
            </a:pPr>
            <a:r>
              <a:rPr lang="sv-SE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sv-SE" dirty="0">
              <a:latin typeface="Times New Roman" pitchFamily="18" charset="0"/>
              <a:cs typeface="Times New Roman" pitchFamily="18" charset="0"/>
            </a:endParaRPr>
          </a:p>
          <a:p>
            <a:r>
              <a:rPr lang="sv-SE" b="1" dirty="0">
                <a:latin typeface="Times New Roman" pitchFamily="18" charset="0"/>
                <a:cs typeface="Times New Roman" pitchFamily="18" charset="0"/>
              </a:rPr>
              <a:t>Allusioner </a:t>
            </a:r>
            <a:r>
              <a:rPr lang="sv-SE" dirty="0">
                <a:latin typeface="Times New Roman" pitchFamily="18" charset="0"/>
                <a:cs typeface="Times New Roman" pitchFamily="18" charset="0"/>
              </a:rPr>
              <a:t>– anspelningar på något som publiken känner till, en händelse, saga, film...</a:t>
            </a:r>
          </a:p>
          <a:p>
            <a:pPr marL="0" indent="0">
              <a:buNone/>
            </a:pPr>
            <a:r>
              <a:rPr lang="sv-SE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v-SE" dirty="0">
                <a:latin typeface="Times New Roman" pitchFamily="18" charset="0"/>
                <a:cs typeface="Times New Roman" pitchFamily="18" charset="0"/>
              </a:rPr>
              <a:t>Ex</a:t>
            </a:r>
          </a:p>
          <a:p>
            <a:pPr marL="0" indent="0">
              <a:buNone/>
            </a:pPr>
            <a:r>
              <a:rPr lang="sv-SE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v-SE" i="1" dirty="0">
                <a:latin typeface="Times New Roman" pitchFamily="18" charset="0"/>
                <a:cs typeface="Times New Roman" pitchFamily="18" charset="0"/>
              </a:rPr>
              <a:t>När Prins Daniel berättade om H</a:t>
            </a:r>
            <a:r>
              <a:rPr lang="sv-SE" i="1" dirty="0">
                <a:latin typeface="Times New Roman" pitchFamily="18" charset="0"/>
                <a:cs typeface="Times New Roman" pitchFamily="18" charset="0"/>
              </a:rPr>
              <a:t>ur </a:t>
            </a:r>
            <a:r>
              <a:rPr lang="sv-SE" i="1" dirty="0">
                <a:latin typeface="Times New Roman" pitchFamily="18" charset="0"/>
                <a:cs typeface="Times New Roman" pitchFamily="18" charset="0"/>
              </a:rPr>
              <a:t>grodan blev prins</a:t>
            </a:r>
          </a:p>
        </p:txBody>
      </p:sp>
    </p:spTree>
    <p:extLst>
      <p:ext uri="{BB962C8B-B14F-4D97-AF65-F5344CB8AC3E}">
        <p14:creationId xmlns:p14="http://schemas.microsoft.com/office/powerpoint/2010/main" val="247962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1143000"/>
          </a:xfrm>
        </p:spPr>
        <p:txBody>
          <a:bodyPr/>
          <a:lstStyle/>
          <a:p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Retorik </a:t>
            </a:r>
            <a:endParaRPr lang="sv-SE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Betyder konsten att tala och övertyga</a:t>
            </a:r>
          </a:p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Utvecklades under </a:t>
            </a:r>
            <a:r>
              <a:rPr lang="sv-SE" sz="2800" b="1" dirty="0" smtClean="0">
                <a:latin typeface="Times New Roman" pitchFamily="18" charset="0"/>
                <a:cs typeface="Times New Roman" pitchFamily="18" charset="0"/>
              </a:rPr>
              <a:t>antiken</a:t>
            </a:r>
          </a:p>
          <a:p>
            <a:pPr>
              <a:buNone/>
            </a:pPr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sv-SE" sz="2800" b="1" dirty="0" smtClean="0">
                <a:latin typeface="Times New Roman" pitchFamily="18" charset="0"/>
                <a:cs typeface="Times New Roman" pitchFamily="18" charset="0"/>
              </a:rPr>
              <a:t>VARFÖR?</a:t>
            </a:r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Viktigt för dåtidens makthavare och politiker för att få röster! All masskommunikation skedde muntligt</a:t>
            </a:r>
          </a:p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Försvara sig i domstolen</a:t>
            </a:r>
          </a:p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Roa vid festerna och högtiderna</a:t>
            </a:r>
          </a:p>
          <a:p>
            <a:endParaRPr lang="sv-SE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v-SE" sz="2800" b="1" dirty="0" smtClean="0">
                <a:latin typeface="Times New Roman" pitchFamily="18" charset="0"/>
                <a:cs typeface="Times New Roman" pitchFamily="18" charset="0"/>
              </a:rPr>
              <a:t>HUR?</a:t>
            </a:r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v-SE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Handlar om att tala genomtänkt för att övertyga, underhålla och få andra att lyssna </a:t>
            </a:r>
            <a:endParaRPr lang="sv-SE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Använd hjälpmedel som berikar talet</a:t>
            </a:r>
            <a:endParaRPr lang="sv-SE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MCPE01902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2291873" cy="181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MCPE01127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86" y="4199673"/>
            <a:ext cx="239360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kja0327\Lokala inställningar\Temporary Internet Files\Content.IE5\G50ZWTOH\MC900280783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4881" y="2135475"/>
            <a:ext cx="2219459" cy="1809810"/>
          </a:xfrm>
          <a:prstGeom prst="rect">
            <a:avLst/>
          </a:prstGeom>
          <a:noFill/>
        </p:spPr>
      </p:pic>
      <p:pic>
        <p:nvPicPr>
          <p:cNvPr id="3074" name="Picture 2" descr="C:\Users\kja0327\AppData\Local\Microsoft\Windows\Temporary Internet Files\Content.IE5\5W35XBPI\MC90025158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67" y="4687931"/>
            <a:ext cx="1622146" cy="181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ja0327\AppData\Local\Microsoft\Windows\Temporary Internet Files\Content.IE5\GBPD6387\MC90033562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442" y="2132856"/>
            <a:ext cx="2994546" cy="159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01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400" b="1" dirty="0" smtClean="0">
                <a:latin typeface="Times New Roman" pitchFamily="18" charset="0"/>
                <a:cs typeface="Times New Roman" pitchFamily="18" charset="0"/>
              </a:rPr>
              <a:t>Kännetecken för en god talare?</a:t>
            </a:r>
            <a:endParaRPr lang="sv-SE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latshållare för text 10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sz="3600" dirty="0" smtClean="0">
                <a:latin typeface="Times New Roman" pitchFamily="18" charset="0"/>
                <a:cs typeface="Times New Roman" pitchFamily="18" charset="0"/>
              </a:rPr>
              <a:t>Vad krävs för att fånga publiken, underhålla och övertyga?</a:t>
            </a:r>
            <a:endParaRPr lang="sv-SE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Var engagerad, glad och positiv</a:t>
            </a:r>
            <a:endParaRPr lang="sv-SE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MCj03453170000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70687"/>
            <a:ext cx="3026638" cy="240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MCj038355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15621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MCj0383546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92376"/>
            <a:ext cx="1427163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Cj0391002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01008"/>
            <a:ext cx="1662113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65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Ögonkontakt</a:t>
            </a:r>
            <a:endParaRPr lang="sv-SE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4.bp.blogspot.com/_CEZ9G2ZmAYE/SKCsi4tCYBI/AAAAAAAACbw/rQLlrM7_uQQ/s1600/IMG_2197_%C3%B6gonkonta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258" y="1438275"/>
            <a:ext cx="7304677" cy="5062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Tala tydligt – inte fort</a:t>
            </a:r>
            <a:endParaRPr lang="sv-SE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www.serie.nu/bilder/malin/biller/5_266_ingen_tala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643182"/>
            <a:ext cx="7858180" cy="2409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Variera din röst och ditt kroppsspråk</a:t>
            </a:r>
            <a:endParaRPr lang="sv-SE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www.kossan.se/roliga-filmer/p/duktig_paa_att_goera_grimase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71677"/>
            <a:ext cx="1357322" cy="942273"/>
          </a:xfrm>
          <a:prstGeom prst="rect">
            <a:avLst/>
          </a:prstGeom>
          <a:noFill/>
        </p:spPr>
      </p:pic>
      <p:pic>
        <p:nvPicPr>
          <p:cNvPr id="24582" name="Picture 6" descr="http://3.bp.blogspot.com/_89ut-hdzymw/SUkOEVNy7nI/AAAAAAAALeE/LD9I-YXTp-Y/s400/reinfeld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643050"/>
            <a:ext cx="3733800" cy="3810000"/>
          </a:xfrm>
          <a:prstGeom prst="rect">
            <a:avLst/>
          </a:prstGeom>
          <a:noFill/>
        </p:spPr>
      </p:pic>
      <p:pic>
        <p:nvPicPr>
          <p:cNvPr id="24584" name="Picture 8" descr="http://intsos.no/images2/12_skr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571612"/>
            <a:ext cx="2381250" cy="4324350"/>
          </a:xfrm>
          <a:prstGeom prst="rect">
            <a:avLst/>
          </a:prstGeom>
          <a:noFill/>
        </p:spPr>
      </p:pic>
      <p:pic>
        <p:nvPicPr>
          <p:cNvPr id="24586" name="Picture 10" descr="http://gfx.aftonbladet-cdn.se/multimedia/dynamic/00259/BR_TTOM__259501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286124"/>
            <a:ext cx="2000250" cy="235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Se avspänd och avslappnad ut</a:t>
            </a:r>
            <a:endParaRPr lang="sv-SE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www.expressen.se/polopoly_fs/1.1678622!slot100slotWide75ArticleFull/3447786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357430"/>
            <a:ext cx="4000500" cy="2838450"/>
          </a:xfrm>
          <a:prstGeom prst="rect">
            <a:avLst/>
          </a:prstGeom>
          <a:noFill/>
        </p:spPr>
      </p:pic>
      <p:sp>
        <p:nvSpPr>
          <p:cNvPr id="4" name="textruta 3"/>
          <p:cNvSpPr txBox="1"/>
          <p:nvPr/>
        </p:nvSpPr>
        <p:spPr>
          <a:xfrm>
            <a:off x="857224" y="5715016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 smtClean="0">
                <a:latin typeface="Times New Roman" pitchFamily="18" charset="0"/>
                <a:cs typeface="Times New Roman" pitchFamily="18" charset="0"/>
              </a:rPr>
              <a:t>Det blir du om du övar noga.</a:t>
            </a:r>
            <a:endParaRPr lang="sv-SE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Se till att veta vad du pratar om</a:t>
            </a:r>
            <a:endParaRPr lang="sv-SE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www.majajoy.se/wp-content/uploads/2008/09/lycka-till-med-dina-studi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577" y="4099578"/>
            <a:ext cx="2703814" cy="2248782"/>
          </a:xfrm>
          <a:prstGeom prst="rect">
            <a:avLst/>
          </a:prstGeom>
          <a:noFill/>
        </p:spPr>
      </p:pic>
      <p:pic>
        <p:nvPicPr>
          <p:cNvPr id="26628" name="Picture 4" descr="http://sveaj.blogg.se/images/2009/plugga_40056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500174"/>
            <a:ext cx="3185134" cy="2500330"/>
          </a:xfrm>
          <a:prstGeom prst="rect">
            <a:avLst/>
          </a:prstGeom>
          <a:noFill/>
        </p:spPr>
      </p:pic>
      <p:pic>
        <p:nvPicPr>
          <p:cNvPr id="26630" name="Picture 6" descr="http://marie.rosell.info/img/pluggha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718736"/>
            <a:ext cx="2587807" cy="2398574"/>
          </a:xfrm>
          <a:prstGeom prst="rect">
            <a:avLst/>
          </a:prstGeom>
          <a:noFill/>
        </p:spPr>
      </p:pic>
      <p:pic>
        <p:nvPicPr>
          <p:cNvPr id="26632" name="Picture 8" descr="http://annabananna.blogg.se/images/2009/bcker-i-trave_2746256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643050"/>
            <a:ext cx="1865294" cy="1876266"/>
          </a:xfrm>
          <a:prstGeom prst="rect">
            <a:avLst/>
          </a:prstGeom>
          <a:noFill/>
        </p:spPr>
      </p:pic>
      <p:pic>
        <p:nvPicPr>
          <p:cNvPr id="26634" name="Picture 10" descr="http://annabananna.blogg.se/images/2009/bcker-i-trave_2746256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357694"/>
            <a:ext cx="1722418" cy="1732550"/>
          </a:xfrm>
          <a:prstGeom prst="rect">
            <a:avLst/>
          </a:prstGeom>
          <a:noFill/>
        </p:spPr>
      </p:pic>
      <p:pic>
        <p:nvPicPr>
          <p:cNvPr id="9" name="Picture 4" descr="MCED00316_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124" y="1493781"/>
            <a:ext cx="2449317" cy="194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410" y="332656"/>
            <a:ext cx="7772400" cy="1143000"/>
          </a:xfrm>
        </p:spPr>
        <p:txBody>
          <a:bodyPr/>
          <a:lstStyle/>
          <a:p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Anpassa dig till åhörarna</a:t>
            </a:r>
            <a:endParaRPr lang="sv-SE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sz="3600" dirty="0" smtClean="0"/>
              <a:t>Språket </a:t>
            </a:r>
          </a:p>
          <a:p>
            <a:r>
              <a:rPr lang="sv-SE" sz="3600" dirty="0" smtClean="0"/>
              <a:t>Konkreta exempel</a:t>
            </a:r>
          </a:p>
          <a:p>
            <a:r>
              <a:rPr lang="sv-SE" sz="3600" dirty="0" smtClean="0"/>
              <a:t>Fråga om det finns frågor eller oklarheter</a:t>
            </a:r>
          </a:p>
          <a:p>
            <a:r>
              <a:rPr lang="sv-SE" sz="3600" dirty="0" smtClean="0"/>
              <a:t>Använd rätt hjälpmedel</a:t>
            </a:r>
          </a:p>
          <a:p>
            <a:r>
              <a:rPr lang="sv-SE" sz="3600" dirty="0"/>
              <a:t>Klädsel och </a:t>
            </a:r>
            <a:r>
              <a:rPr lang="sv-SE" sz="3600" dirty="0" smtClean="0"/>
              <a:t>outfit (smink, parfym...)</a:t>
            </a:r>
            <a:endParaRPr lang="sv-SE" sz="3600" dirty="0"/>
          </a:p>
          <a:p>
            <a:endParaRPr lang="sv-SE" dirty="0"/>
          </a:p>
        </p:txBody>
      </p:sp>
      <p:pic>
        <p:nvPicPr>
          <p:cNvPr id="6" name="Picture 5" descr="MCBD07213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37112"/>
            <a:ext cx="201622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nkebubbla 2"/>
          <p:cNvSpPr/>
          <p:nvPr/>
        </p:nvSpPr>
        <p:spPr>
          <a:xfrm>
            <a:off x="2894112" y="4581128"/>
            <a:ext cx="3400966" cy="947611"/>
          </a:xfrm>
          <a:prstGeom prst="cloudCallout">
            <a:avLst>
              <a:gd name="adj1" fmla="val 65531"/>
              <a:gd name="adj2" fmla="val 9416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Har han glömt </a:t>
            </a:r>
            <a:r>
              <a:rPr lang="sv-SE" dirty="0" err="1" smtClean="0"/>
              <a:t>deo</a:t>
            </a:r>
            <a:endParaRPr lang="sv-SE" dirty="0" smtClean="0"/>
          </a:p>
          <a:p>
            <a:pPr algn="ctr"/>
            <a:r>
              <a:rPr lang="sv-SE" b="1" dirty="0" smtClean="0">
                <a:solidFill>
                  <a:schemeClr val="tx1"/>
                </a:solidFill>
                <a:latin typeface="Bradley Hand ITC" pitchFamily="66" charset="0"/>
              </a:rPr>
              <a:t>Har han glömt </a:t>
            </a:r>
            <a:r>
              <a:rPr lang="sv-SE" b="1" dirty="0" err="1" smtClean="0">
                <a:solidFill>
                  <a:schemeClr val="tx1"/>
                </a:solidFill>
                <a:latin typeface="Bradley Hand ITC" pitchFamily="66" charset="0"/>
              </a:rPr>
              <a:t>deon</a:t>
            </a:r>
            <a:r>
              <a:rPr lang="sv-SE" b="1" dirty="0" smtClean="0">
                <a:solidFill>
                  <a:schemeClr val="tx1"/>
                </a:solidFill>
                <a:latin typeface="Bradley Hand ITC" pitchFamily="66" charset="0"/>
              </a:rPr>
              <a:t> idag, eller?</a:t>
            </a:r>
            <a:endParaRPr lang="sv-SE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94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Var organiserad</a:t>
            </a:r>
            <a:endParaRPr lang="sv-SE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Ha en bra inledning och en tydlig avslutning</a:t>
            </a:r>
          </a:p>
          <a:p>
            <a:r>
              <a:rPr lang="sv-SE" sz="3200" dirty="0" smtClean="0"/>
              <a:t>Ha en tydlig röd tråd</a:t>
            </a:r>
          </a:p>
          <a:p>
            <a:r>
              <a:rPr lang="sv-SE" sz="3200" dirty="0" smtClean="0"/>
              <a:t>Sammanfatta gärna på slutet</a:t>
            </a:r>
            <a:endParaRPr lang="sv-SE" sz="3200" dirty="0"/>
          </a:p>
        </p:txBody>
      </p:sp>
      <p:pic>
        <p:nvPicPr>
          <p:cNvPr id="1026" name="Picture 2" descr="http://3.bp.blogspot.com/-sAC3yTV3MC4/TmDaaZOfWnI/AAAAAAAAARU/SZJdmKvND2w/s728/nysta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2867025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rbetsmiljostrategerna.se/Bilder/Ordning-oreda-_information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12976"/>
            <a:ext cx="356147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71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pic>
        <p:nvPicPr>
          <p:cNvPr id="4" name="Picture 3" descr="http://2.bp.blogspot.com/_LXnwAk-f3kc/S-EukgZ8JZI/AAAAAAAAAEY/iTGDprFQDB4/s320/klassisk-retorik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1700808"/>
            <a:ext cx="4680521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11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Var förberedd!</a:t>
            </a:r>
            <a:endParaRPr lang="sv-SE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Använd </a:t>
            </a:r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manus</a:t>
            </a:r>
          </a:p>
          <a:p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Sätt upp några </a:t>
            </a:r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stolpar, </a:t>
            </a:r>
          </a:p>
          <a:p>
            <a:pPr marL="0" indent="0">
              <a:buNone/>
            </a:pPr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    stödord, bilder…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b="1" dirty="0">
                <a:latin typeface="Times New Roman" pitchFamily="18" charset="0"/>
                <a:cs typeface="Times New Roman" pitchFamily="18" charset="0"/>
              </a:rPr>
              <a:t>Läs inte innantill!</a:t>
            </a:r>
          </a:p>
          <a:p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Träna, träna, träna... </a:t>
            </a:r>
            <a:r>
              <a:rPr lang="sv-SE" b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sv-SE" dirty="0">
                <a:latin typeface="Times New Roman" pitchFamily="18" charset="0"/>
                <a:cs typeface="Times New Roman" pitchFamily="18" charset="0"/>
              </a:rPr>
              <a:t>Är du förberedd blir du </a:t>
            </a:r>
            <a:r>
              <a:rPr lang="sv-SE" b="1" dirty="0">
                <a:latin typeface="Times New Roman" pitchFamily="18" charset="0"/>
                <a:cs typeface="Times New Roman" pitchFamily="18" charset="0"/>
              </a:rPr>
              <a:t>mindre nervös!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210" y="764704"/>
            <a:ext cx="2819218" cy="234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 descr="MCj019868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8920"/>
            <a:ext cx="1600843" cy="16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kja0327\AppData\Local\Microsoft\Windows\Temporary Internet Files\Content.IE5\2C6WESYA\MC90043387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856" y="351125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62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281004"/>
            <a:ext cx="7772400" cy="1143000"/>
          </a:xfrm>
        </p:spPr>
        <p:txBody>
          <a:bodyPr/>
          <a:lstStyle/>
          <a:p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Bra talare?</a:t>
            </a:r>
            <a:endParaRPr lang="sv-SE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99308"/>
            <a:ext cx="20955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templecuttingedge.files.wordpress.com/2010/01/dr-martin-luther-king-j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99308"/>
            <a:ext cx="1800200" cy="245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gfx.svd-cdn.se/multimedia/dynamic/00965/palme_965486c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85" y="1424213"/>
            <a:ext cx="3625015" cy="240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bukfacon.files.wordpress.com/2010/05/sir-winston-churchill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3" y="4018683"/>
            <a:ext cx="3572353" cy="261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126" y="4217476"/>
            <a:ext cx="1825615" cy="221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80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714348" y="1000108"/>
            <a:ext cx="78581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4800" dirty="0" smtClean="0"/>
              <a:t>I Sverige har vi åsiktsfrihet: vi får säga och skriva vad vi vill så länge vi inte kränker någon, ljuger eller avslöjar hemlig information som är viktig för landets säkerhet.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Argument </a:t>
            </a:r>
            <a:endParaRPr lang="sv-SE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"/>
          </p:nvPr>
        </p:nvSpPr>
        <p:spPr>
          <a:xfrm>
            <a:off x="785786" y="1500174"/>
            <a:ext cx="7772400" cy="4572000"/>
          </a:xfrm>
        </p:spPr>
        <p:txBody>
          <a:bodyPr/>
          <a:lstStyle/>
          <a:p>
            <a:endParaRPr lang="sv-SE" sz="3200" dirty="0" smtClean="0"/>
          </a:p>
          <a:p>
            <a:r>
              <a:rPr lang="sv-SE" sz="3200" dirty="0" smtClean="0">
                <a:latin typeface="Times New Roman" pitchFamily="18" charset="0"/>
                <a:cs typeface="Times New Roman" pitchFamily="18" charset="0"/>
              </a:rPr>
              <a:t>Används när man framför och försvarar sina åsikter</a:t>
            </a:r>
          </a:p>
          <a:p>
            <a:r>
              <a:rPr lang="sv-SE" sz="3200" dirty="0" smtClean="0">
                <a:latin typeface="Times New Roman" pitchFamily="18" charset="0"/>
                <a:cs typeface="Times New Roman" pitchFamily="18" charset="0"/>
              </a:rPr>
              <a:t>Betyder </a:t>
            </a:r>
            <a:r>
              <a:rPr lang="sv-SE" sz="3200" b="1" dirty="0" smtClean="0">
                <a:latin typeface="Times New Roman" pitchFamily="18" charset="0"/>
                <a:cs typeface="Times New Roman" pitchFamily="18" charset="0"/>
              </a:rPr>
              <a:t>förklaring</a:t>
            </a:r>
            <a:r>
              <a:rPr lang="sv-SE" sz="3200" dirty="0" smtClean="0">
                <a:latin typeface="Times New Roman" pitchFamily="18" charset="0"/>
                <a:cs typeface="Times New Roman" pitchFamily="18" charset="0"/>
              </a:rPr>
              <a:t> eller </a:t>
            </a:r>
            <a:r>
              <a:rPr lang="sv-SE" sz="3200" b="1" dirty="0" smtClean="0">
                <a:latin typeface="Times New Roman" pitchFamily="18" charset="0"/>
                <a:cs typeface="Times New Roman" pitchFamily="18" charset="0"/>
              </a:rPr>
              <a:t>bevis för att man har rätt</a:t>
            </a:r>
          </a:p>
          <a:p>
            <a:r>
              <a:rPr lang="sv-SE" sz="3200" dirty="0" smtClean="0">
                <a:latin typeface="Times New Roman" pitchFamily="18" charset="0"/>
                <a:cs typeface="Times New Roman" pitchFamily="18" charset="0"/>
              </a:rPr>
              <a:t>I en argumentation har man en motståndare, som använder sig av motargument.  </a:t>
            </a:r>
            <a:endParaRPr lang="sv-SE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v-SE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När du ska argumentera måste du tänka på:</a:t>
            </a:r>
            <a:endParaRPr lang="sv-SE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sv-SE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sv-SE" sz="4000" dirty="0" smtClean="0">
                <a:latin typeface="Times New Roman" pitchFamily="18" charset="0"/>
                <a:cs typeface="Times New Roman" pitchFamily="18" charset="0"/>
              </a:rPr>
              <a:t>Vad du själv ska säga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4000" dirty="0" smtClean="0">
                <a:latin typeface="Times New Roman" pitchFamily="18" charset="0"/>
                <a:cs typeface="Times New Roman" pitchFamily="18" charset="0"/>
              </a:rPr>
              <a:t>Vad motståndaren säger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4000" dirty="0" smtClean="0">
                <a:latin typeface="Times New Roman" pitchFamily="18" charset="0"/>
                <a:cs typeface="Times New Roman" pitchFamily="18" charset="0"/>
              </a:rPr>
              <a:t>Hur publiken reagerar (du vill självklart att de ska tycka som </a:t>
            </a:r>
            <a:r>
              <a:rPr lang="sv-SE" sz="4000" dirty="0" smtClean="0">
                <a:latin typeface="Times New Roman" pitchFamily="18" charset="0"/>
                <a:cs typeface="Times New Roman" pitchFamily="18" charset="0"/>
              </a:rPr>
              <a:t>du gör!)</a:t>
            </a:r>
            <a:endParaRPr lang="sv-SE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Syfte – vad du vill uppnå med din argumentation</a:t>
            </a:r>
            <a:endParaRPr lang="sv-SE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dirty="0" smtClean="0"/>
              <a:t>Ta ställning i en fråga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 smtClean="0"/>
              <a:t>Formulera en tes – en huvudtanke, kafeterian borde sälja läsk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 smtClean="0"/>
              <a:t>Ställ upp din huvudtes, alla går ändå till centrum och handlar. Sen måste du bestämma dig för minst tre andra argument som stöder dig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 smtClean="0"/>
              <a:t>Förbered dig på motargument – vilken kritik kan du tänkas få? Var beredd så du snabbt kan ge svar på tal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 smtClean="0"/>
              <a:t>Ha en bra avslutning – återkom till huvudfrågan, uppmana till handling, hitta en fyndig avslutning så du blir ihågkommen!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71472" y="785794"/>
            <a:ext cx="77867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6000" dirty="0" smtClean="0"/>
          </a:p>
          <a:p>
            <a:r>
              <a:rPr lang="sv-SE" sz="4000" b="1" dirty="0" smtClean="0">
                <a:latin typeface="Times New Roman" pitchFamily="18" charset="0"/>
                <a:cs typeface="Times New Roman" pitchFamily="18" charset="0"/>
              </a:rPr>
              <a:t>Du kan använda dig av olika knep för att övertyga och fånga andras uppmärksamhet! </a:t>
            </a:r>
          </a:p>
          <a:p>
            <a:r>
              <a:rPr lang="sv-SE" sz="4000" b="1" dirty="0" smtClean="0">
                <a:latin typeface="Times New Roman" pitchFamily="18" charset="0"/>
                <a:cs typeface="Times New Roman" pitchFamily="18" charset="0"/>
              </a:rPr>
              <a:t>Du kan…</a:t>
            </a:r>
            <a:endParaRPr lang="sv-SE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1. Väcka förtroende (Ethos)</a:t>
            </a:r>
            <a:endParaRPr lang="sv-SE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hem.bredband.net/andule/Roliga_txt/rolig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285992"/>
            <a:ext cx="5610225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>
            <a:normAutofit fontScale="90000"/>
          </a:bodyPr>
          <a:lstStyle/>
          <a:p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2. Tala till människors förnuft (Logos)</a:t>
            </a:r>
            <a:endParaRPr lang="sv-SE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arstuga.se/arstuga/extra/fet_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14554"/>
            <a:ext cx="4171950" cy="3543300"/>
          </a:xfrm>
          <a:prstGeom prst="rect">
            <a:avLst/>
          </a:prstGeom>
          <a:noFill/>
        </p:spPr>
      </p:pic>
      <p:sp>
        <p:nvSpPr>
          <p:cNvPr id="4" name="textruta 3"/>
          <p:cNvSpPr txBox="1"/>
          <p:nvPr/>
        </p:nvSpPr>
        <p:spPr>
          <a:xfrm>
            <a:off x="6143636" y="2285992"/>
            <a:ext cx="21431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Det innebär att du försöker </a:t>
            </a:r>
            <a:r>
              <a:rPr lang="sv-SE" sz="2800" b="1" dirty="0" smtClean="0">
                <a:latin typeface="Times New Roman" pitchFamily="18" charset="0"/>
                <a:cs typeface="Times New Roman" pitchFamily="18" charset="0"/>
              </a:rPr>
              <a:t>undervisa</a:t>
            </a:r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 och övertyga om att du har rätt.</a:t>
            </a:r>
            <a:endParaRPr lang="sv-SE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3. Använda känslor (Pathos)</a:t>
            </a:r>
            <a:endParaRPr lang="sv-SE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www.ungafakta.se/upload/rosen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643182"/>
            <a:ext cx="3048000" cy="2371725"/>
          </a:xfrm>
          <a:prstGeom prst="rect">
            <a:avLst/>
          </a:prstGeom>
          <a:noFill/>
        </p:spPr>
      </p:pic>
      <p:sp>
        <p:nvSpPr>
          <p:cNvPr id="4" name="textruta 3"/>
          <p:cNvSpPr txBox="1"/>
          <p:nvPr/>
        </p:nvSpPr>
        <p:spPr>
          <a:xfrm>
            <a:off x="5786446" y="2071678"/>
            <a:ext cx="23574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>
                <a:latin typeface="Times New Roman" pitchFamily="18" charset="0"/>
                <a:cs typeface="Times New Roman" pitchFamily="18" charset="0"/>
              </a:rPr>
              <a:t>Tala så gripande att lyssnarna blir berörda.</a:t>
            </a:r>
            <a:endParaRPr lang="sv-SE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Känn till retorikens knep för att…</a:t>
            </a:r>
            <a:endParaRPr lang="sv-SE" b="1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v-SE" sz="4000" dirty="0" smtClean="0"/>
              <a:t>Inte bli lurad!</a:t>
            </a:r>
            <a:endParaRPr lang="sv-SE" sz="4000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v-SE" sz="4000" dirty="0" smtClean="0"/>
              <a:t>Övertyga andra!</a:t>
            </a:r>
            <a:endParaRPr lang="sv-SE" sz="4000" dirty="0"/>
          </a:p>
        </p:txBody>
      </p:sp>
      <p:pic>
        <p:nvPicPr>
          <p:cNvPr id="20482" name="Picture 2" descr="http://frullaaan.blogg.se/images/2008/april_1207058469_4852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86058"/>
            <a:ext cx="4214842" cy="3500461"/>
          </a:xfrm>
          <a:prstGeom prst="rect">
            <a:avLst/>
          </a:prstGeom>
          <a:noFill/>
        </p:spPr>
      </p:pic>
      <p:pic>
        <p:nvPicPr>
          <p:cNvPr id="20486" name="Picture 6" descr="http://www.seppo.net/cartoons/albums/cartoons/environment/consumption/tv_shop_waste_packag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8437" y="3008948"/>
            <a:ext cx="4476748" cy="3286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>
                <a:latin typeface="Times New Roman" pitchFamily="18" charset="0"/>
                <a:cs typeface="Times New Roman" pitchFamily="18" charset="0"/>
              </a:rPr>
              <a:t>Hur gör man ett tal mer intressant?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1412776"/>
            <a:ext cx="7772400" cy="5112568"/>
          </a:xfrm>
        </p:spPr>
        <p:txBody>
          <a:bodyPr>
            <a:noAutofit/>
          </a:bodyPr>
          <a:lstStyle/>
          <a:p>
            <a:r>
              <a:rPr lang="sv-SE" sz="3200" dirty="0" smtClean="0">
                <a:latin typeface="Times New Roman" pitchFamily="18" charset="0"/>
                <a:cs typeface="Times New Roman" pitchFamily="18" charset="0"/>
              </a:rPr>
              <a:t>Du kan använda:</a:t>
            </a:r>
          </a:p>
          <a:p>
            <a:r>
              <a:rPr lang="sv-SE" sz="3200" b="1" dirty="0" smtClean="0">
                <a:latin typeface="Times New Roman" pitchFamily="18" charset="0"/>
                <a:cs typeface="Times New Roman" pitchFamily="18" charset="0"/>
              </a:rPr>
              <a:t>skalet: </a:t>
            </a:r>
            <a:r>
              <a:rPr lang="sv-SE" sz="3200" dirty="0" smtClean="0">
                <a:latin typeface="Times New Roman" pitchFamily="18" charset="0"/>
                <a:cs typeface="Times New Roman" pitchFamily="18" charset="0"/>
              </a:rPr>
              <a:t>utseende, status, fördomar…</a:t>
            </a:r>
          </a:p>
          <a:p>
            <a:r>
              <a:rPr lang="sv-SE" sz="32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v-SE" sz="3200" b="1" dirty="0" smtClean="0">
                <a:latin typeface="Times New Roman" pitchFamily="18" charset="0"/>
                <a:cs typeface="Times New Roman" pitchFamily="18" charset="0"/>
              </a:rPr>
              <a:t>läderna: </a:t>
            </a:r>
          </a:p>
          <a:p>
            <a:r>
              <a:rPr lang="sv-SE" sz="3200" b="1" dirty="0" smtClean="0">
                <a:latin typeface="Times New Roman" pitchFamily="18" charset="0"/>
                <a:cs typeface="Times New Roman" pitchFamily="18" charset="0"/>
              </a:rPr>
              <a:t>rösten:</a:t>
            </a:r>
            <a:r>
              <a:rPr lang="sv-SE" sz="3200" dirty="0" smtClean="0">
                <a:latin typeface="Times New Roman" pitchFamily="18" charset="0"/>
                <a:cs typeface="Times New Roman" pitchFamily="18" charset="0"/>
              </a:rPr>
              <a:t> röststyrka, betoningar, tempo... </a:t>
            </a:r>
          </a:p>
          <a:p>
            <a:r>
              <a:rPr lang="sv-SE" sz="3200" b="1" dirty="0" smtClean="0">
                <a:latin typeface="Times New Roman" pitchFamily="18" charset="0"/>
                <a:cs typeface="Times New Roman" pitchFamily="18" charset="0"/>
              </a:rPr>
              <a:t>kroppen</a:t>
            </a:r>
            <a:r>
              <a:rPr lang="sv-SE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sv-SE" sz="3200" dirty="0" smtClean="0">
                <a:latin typeface="Times New Roman" pitchFamily="18" charset="0"/>
                <a:cs typeface="Times New Roman" pitchFamily="18" charset="0"/>
              </a:rPr>
              <a:t> gester, rörelser, ansiktsuttryck...</a:t>
            </a:r>
          </a:p>
          <a:p>
            <a:r>
              <a:rPr lang="sv-SE" sz="3200" b="1" dirty="0" smtClean="0">
                <a:latin typeface="Times New Roman" pitchFamily="18" charset="0"/>
                <a:cs typeface="Times New Roman" pitchFamily="18" charset="0"/>
              </a:rPr>
              <a:t>språket:</a:t>
            </a:r>
            <a:r>
              <a:rPr lang="sv-SE" sz="3200" dirty="0" smtClean="0">
                <a:latin typeface="Times New Roman" pitchFamily="18" charset="0"/>
                <a:cs typeface="Times New Roman" pitchFamily="18" charset="0"/>
              </a:rPr>
              <a:t> formuleringar, termer</a:t>
            </a:r>
            <a:r>
              <a:rPr lang="sv-SE" sz="3200" smtClean="0">
                <a:latin typeface="Times New Roman" pitchFamily="18" charset="0"/>
                <a:cs typeface="Times New Roman" pitchFamily="18" charset="0"/>
              </a:rPr>
              <a:t>, exempel...</a:t>
            </a:r>
            <a:endParaRPr lang="sv-SE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v-SE" sz="3200" b="1" dirty="0">
                <a:latin typeface="Times New Roman" pitchFamily="18" charset="0"/>
                <a:cs typeface="Times New Roman" pitchFamily="18" charset="0"/>
              </a:rPr>
              <a:t>budskapet: </a:t>
            </a:r>
          </a:p>
          <a:p>
            <a:pPr lvl="2"/>
            <a:r>
              <a:rPr lang="sv-SE" sz="2600" b="1" dirty="0" smtClean="0">
                <a:latin typeface="Times New Roman" pitchFamily="18" charset="0"/>
                <a:cs typeface="Times New Roman" pitchFamily="18" charset="0"/>
              </a:rPr>
              <a:t>retoriska figurer, </a:t>
            </a:r>
            <a:r>
              <a:rPr lang="sv-SE" sz="2600" dirty="0" smtClean="0">
                <a:latin typeface="Times New Roman" pitchFamily="18" charset="0"/>
                <a:cs typeface="Times New Roman" pitchFamily="18" charset="0"/>
              </a:rPr>
              <a:t>stilgrepp, uppmaningar...</a:t>
            </a:r>
          </a:p>
          <a:p>
            <a:pPr lvl="2"/>
            <a:r>
              <a:rPr lang="sv-SE" sz="26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sv-SE" sz="2600" b="1" dirty="0" smtClean="0">
                <a:latin typeface="Times New Roman" pitchFamily="18" charset="0"/>
                <a:cs typeface="Times New Roman" pitchFamily="18" charset="0"/>
              </a:rPr>
              <a:t>jälpmedel:</a:t>
            </a:r>
            <a:r>
              <a:rPr lang="sv-SE" sz="2600" dirty="0" smtClean="0">
                <a:latin typeface="Times New Roman" pitchFamily="18" charset="0"/>
                <a:cs typeface="Times New Roman" pitchFamily="18" charset="0"/>
              </a:rPr>
              <a:t> autentiska föremål, bilder...</a:t>
            </a:r>
          </a:p>
        </p:txBody>
      </p:sp>
    </p:spTree>
    <p:extLst>
      <p:ext uri="{BB962C8B-B14F-4D97-AF65-F5344CB8AC3E}">
        <p14:creationId xmlns:p14="http://schemas.microsoft.com/office/powerpoint/2010/main" val="362693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gendom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1238</TotalTime>
  <Words>796</Words>
  <Application>Microsoft Office PowerPoint</Application>
  <PresentationFormat>On-screen Show (4:3)</PresentationFormat>
  <Paragraphs>179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Egendom</vt:lpstr>
      <vt:lpstr>Retorik och argumentation</vt:lpstr>
      <vt:lpstr>Retorik </vt:lpstr>
      <vt:lpstr>PowerPoint Presentation</vt:lpstr>
      <vt:lpstr>PowerPoint Presentation</vt:lpstr>
      <vt:lpstr>1. Väcka förtroende (Ethos)</vt:lpstr>
      <vt:lpstr>2. Tala till människors förnuft (Logos)</vt:lpstr>
      <vt:lpstr>3. Använda känslor (Pathos)</vt:lpstr>
      <vt:lpstr>Känn till retorikens knep för att…</vt:lpstr>
      <vt:lpstr>Hur gör man ett tal mer intressant?</vt:lpstr>
      <vt:lpstr>Skalet</vt:lpstr>
      <vt:lpstr>Kläderna</vt:lpstr>
      <vt:lpstr>Rösten</vt:lpstr>
      <vt:lpstr>Kroppen</vt:lpstr>
      <vt:lpstr>Språket</vt:lpstr>
      <vt:lpstr>Budskapet</vt:lpstr>
      <vt:lpstr>Använd retoriska figurer:</vt:lpstr>
      <vt:lpstr>PowerPoint Presentation</vt:lpstr>
      <vt:lpstr>PowerPoint Presentation</vt:lpstr>
      <vt:lpstr>PowerPoint Presentation</vt:lpstr>
      <vt:lpstr>Använd hjälpmedel som berikar talet</vt:lpstr>
      <vt:lpstr>Kännetecken för en god talare?</vt:lpstr>
      <vt:lpstr>Var engagerad, glad och positiv</vt:lpstr>
      <vt:lpstr>Ögonkontakt</vt:lpstr>
      <vt:lpstr>Tala tydligt – inte fort</vt:lpstr>
      <vt:lpstr>Variera din röst och ditt kroppsspråk</vt:lpstr>
      <vt:lpstr>Se avspänd och avslappnad ut</vt:lpstr>
      <vt:lpstr>Se till att veta vad du pratar om</vt:lpstr>
      <vt:lpstr>Anpassa dig till åhörarna</vt:lpstr>
      <vt:lpstr>Var organiserad</vt:lpstr>
      <vt:lpstr>Var förberedd!</vt:lpstr>
      <vt:lpstr>Bra talare?</vt:lpstr>
      <vt:lpstr>PowerPoint Presentation</vt:lpstr>
      <vt:lpstr>Argument </vt:lpstr>
      <vt:lpstr>När du ska argumentera måste du tänka på:</vt:lpstr>
      <vt:lpstr>Syfte – vad du vill uppnå med din argumentation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Retorik och argumentation</dc:title>
  <dc:creator>Helena Wallmon</dc:creator>
  <cp:lastModifiedBy>Anders Jansson</cp:lastModifiedBy>
  <cp:revision>78</cp:revision>
  <dcterms:created xsi:type="dcterms:W3CDTF">2010-05-04T15:25:18Z</dcterms:created>
  <dcterms:modified xsi:type="dcterms:W3CDTF">2014-03-01T16:17:30Z</dcterms:modified>
</cp:coreProperties>
</file>