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58" r:id="rId4"/>
    <p:sldId id="259" r:id="rId5"/>
    <p:sldId id="260" r:id="rId6"/>
    <p:sldId id="261" r:id="rId7"/>
    <p:sldId id="291" r:id="rId8"/>
    <p:sldId id="262" r:id="rId9"/>
    <p:sldId id="263" r:id="rId10"/>
    <p:sldId id="264" r:id="rId11"/>
    <p:sldId id="265" r:id="rId12"/>
    <p:sldId id="266" r:id="rId13"/>
    <p:sldId id="267" r:id="rId14"/>
    <p:sldId id="268" r:id="rId15"/>
    <p:sldId id="269" r:id="rId16"/>
    <p:sldId id="270" r:id="rId17"/>
    <p:sldId id="271" r:id="rId18"/>
    <p:sldId id="275" r:id="rId19"/>
    <p:sldId id="276" r:id="rId20"/>
    <p:sldId id="277" r:id="rId21"/>
    <p:sldId id="278" r:id="rId22"/>
    <p:sldId id="279" r:id="rId23"/>
    <p:sldId id="280" r:id="rId24"/>
    <p:sldId id="281" r:id="rId25"/>
    <p:sldId id="282" r:id="rId26"/>
    <p:sldId id="286" r:id="rId27"/>
    <p:sldId id="283" r:id="rId28"/>
    <p:sldId id="284" r:id="rId29"/>
    <p:sldId id="285" r:id="rId30"/>
    <p:sldId id="290" r:id="rId31"/>
    <p:sldId id="289" r:id="rId32"/>
    <p:sldId id="287" r:id="rId33"/>
    <p:sldId id="272" r:id="rId34"/>
    <p:sldId id="274" r:id="rId35"/>
    <p:sldId id="273"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13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17C338-CF41-4772-827D-ADFF88E023B1}" type="datetimeFigureOut">
              <a:rPr lang="sv-SE" smtClean="0"/>
              <a:t>2013-10-07</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4416FB-1FB2-4347-938D-B702410D9806}" type="slidenum">
              <a:rPr lang="sv-SE" smtClean="0"/>
              <a:t>‹#›</a:t>
            </a:fld>
            <a:endParaRPr lang="sv-SE"/>
          </a:p>
        </p:txBody>
      </p:sp>
    </p:spTree>
    <p:extLst>
      <p:ext uri="{BB962C8B-B14F-4D97-AF65-F5344CB8AC3E}">
        <p14:creationId xmlns:p14="http://schemas.microsoft.com/office/powerpoint/2010/main" val="1364365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E64416FB-1FB2-4347-938D-B702410D9806}" type="slidenum">
              <a:rPr lang="sv-SE" smtClean="0"/>
              <a:t>10</a:t>
            </a:fld>
            <a:endParaRPr lang="sv-SE"/>
          </a:p>
        </p:txBody>
      </p:sp>
    </p:spTree>
    <p:extLst>
      <p:ext uri="{BB962C8B-B14F-4D97-AF65-F5344CB8AC3E}">
        <p14:creationId xmlns:p14="http://schemas.microsoft.com/office/powerpoint/2010/main" val="4137285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a:bodyPr>
          <a:lstStyle/>
          <a:p>
            <a:r>
              <a:rPr lang="sv-SE" b="1" dirty="0" smtClean="0">
                <a:effectLst>
                  <a:outerShdw blurRad="38100" dist="38100" dir="2700000" algn="tl">
                    <a:srgbClr val="000000">
                      <a:alpha val="43137"/>
                    </a:srgbClr>
                  </a:outerShdw>
                </a:effectLst>
              </a:rPr>
              <a:t>ATT VARA EN DUKTIG LÄSARE</a:t>
            </a:r>
            <a:endParaRPr lang="sv-SE" b="1" dirty="0">
              <a:effectLst>
                <a:outerShdw blurRad="38100" dist="38100" dir="2700000" algn="tl">
                  <a:srgbClr val="000000">
                    <a:alpha val="43137"/>
                  </a:srgbClr>
                </a:outerShdw>
              </a:effectLst>
            </a:endParaRPr>
          </a:p>
        </p:txBody>
      </p:sp>
      <p:sp>
        <p:nvSpPr>
          <p:cNvPr id="3" name="Underrubrik 2"/>
          <p:cNvSpPr>
            <a:spLocks noGrp="1"/>
          </p:cNvSpPr>
          <p:nvPr>
            <p:ph type="subTitle" idx="1"/>
          </p:nvPr>
        </p:nvSpPr>
        <p:spPr/>
        <p:txBody>
          <a:bodyPr/>
          <a:lstStyle/>
          <a:p>
            <a:r>
              <a:rPr lang="sv-SE" b="1" dirty="0" smtClean="0">
                <a:solidFill>
                  <a:srgbClr val="FF0000"/>
                </a:solidFill>
              </a:rPr>
              <a:t>Vad innebär det?</a:t>
            </a:r>
            <a:endParaRPr lang="sv-SE" b="1" dirty="0">
              <a:solidFill>
                <a:srgbClr val="FF0000"/>
              </a:solidFill>
            </a:endParaRPr>
          </a:p>
        </p:txBody>
      </p:sp>
      <p:pic>
        <p:nvPicPr>
          <p:cNvPr id="3075" name="Picture 3" descr="C:\Users\Anders\AppData\Local\Microsoft\Windows\Temporary Internet Files\Content.IE5\RXUHMI9W\MC90037048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74955" y="533400"/>
            <a:ext cx="1318565" cy="18095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328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effectLst>
                  <a:outerShdw blurRad="38100" dist="38100" dir="2700000" algn="tl">
                    <a:srgbClr val="000000">
                      <a:alpha val="43137"/>
                    </a:srgbClr>
                  </a:outerShdw>
                </a:effectLst>
                <a:latin typeface="+mn-lt"/>
              </a:rPr>
              <a:t>ORDFÖRRÅDET</a:t>
            </a:r>
            <a:endParaRPr lang="sv-SE" b="1" dirty="0">
              <a:effectLst>
                <a:outerShdw blurRad="38100" dist="38100" dir="2700000" algn="tl">
                  <a:srgbClr val="000000">
                    <a:alpha val="43137"/>
                  </a:srgbClr>
                </a:outerShdw>
              </a:effectLst>
              <a:latin typeface="+mn-lt"/>
            </a:endParaRPr>
          </a:p>
        </p:txBody>
      </p:sp>
      <p:sp>
        <p:nvSpPr>
          <p:cNvPr id="3" name="Platshållare för innehåll 2"/>
          <p:cNvSpPr>
            <a:spLocks noGrp="1"/>
          </p:cNvSpPr>
          <p:nvPr>
            <p:ph idx="1"/>
          </p:nvPr>
        </p:nvSpPr>
        <p:spPr/>
        <p:txBody>
          <a:bodyPr/>
          <a:lstStyle/>
          <a:p>
            <a:pPr marL="0" indent="0">
              <a:buNone/>
            </a:pPr>
            <a:r>
              <a:rPr lang="sv-SE" i="1" dirty="0" smtClean="0">
                <a:solidFill>
                  <a:srgbClr val="FF0000"/>
                </a:solidFill>
              </a:rPr>
              <a:t>Alla ord som du vet betydelsen av.</a:t>
            </a:r>
          </a:p>
          <a:p>
            <a:endParaRPr lang="sv-SE" dirty="0" smtClean="0"/>
          </a:p>
          <a:p>
            <a:r>
              <a:rPr lang="sv-SE" dirty="0" smtClean="0"/>
              <a:t>30 000 - 40 000 ord behövs när du slutar åk 9 (10 ord /dag)</a:t>
            </a:r>
          </a:p>
          <a:p>
            <a:endParaRPr lang="sv-SE" dirty="0" smtClean="0"/>
          </a:p>
          <a:p>
            <a:r>
              <a:rPr lang="sv-SE" dirty="0" smtClean="0"/>
              <a:t>80% av alla nya ord lär du dig när du läser texter och samtalar om dem </a:t>
            </a:r>
            <a:r>
              <a:rPr lang="sv-SE" dirty="0" smtClean="0">
                <a:solidFill>
                  <a:srgbClr val="FF0000"/>
                </a:solidFill>
              </a:rPr>
              <a:t>– </a:t>
            </a:r>
            <a:r>
              <a:rPr lang="sv-SE" b="1" dirty="0" smtClean="0">
                <a:solidFill>
                  <a:srgbClr val="FF0000"/>
                </a:solidFill>
              </a:rPr>
              <a:t>Läs mycket!!!</a:t>
            </a:r>
          </a:p>
          <a:p>
            <a:endParaRPr lang="sv-SE" dirty="0"/>
          </a:p>
        </p:txBody>
      </p:sp>
    </p:spTree>
    <p:extLst>
      <p:ext uri="{BB962C8B-B14F-4D97-AF65-F5344CB8AC3E}">
        <p14:creationId xmlns:p14="http://schemas.microsoft.com/office/powerpoint/2010/main" val="11357914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Hur utökar man sitt ordförråd?</a:t>
            </a:r>
            <a:endParaRPr lang="sv-SE" b="1" dirty="0"/>
          </a:p>
        </p:txBody>
      </p:sp>
      <p:sp>
        <p:nvSpPr>
          <p:cNvPr id="3" name="Platshållare för innehåll 2"/>
          <p:cNvSpPr>
            <a:spLocks noGrp="1"/>
          </p:cNvSpPr>
          <p:nvPr>
            <p:ph idx="1"/>
          </p:nvPr>
        </p:nvSpPr>
        <p:spPr>
          <a:xfrm>
            <a:off x="457200" y="1295400"/>
            <a:ext cx="8229600" cy="4830763"/>
          </a:xfrm>
        </p:spPr>
        <p:txBody>
          <a:bodyPr>
            <a:normAutofit lnSpcReduction="10000"/>
          </a:bodyPr>
          <a:lstStyle/>
          <a:p>
            <a:r>
              <a:rPr lang="sv-SE" dirty="0" smtClean="0"/>
              <a:t>Läsa texter och samtala om dem</a:t>
            </a:r>
          </a:p>
          <a:p>
            <a:r>
              <a:rPr lang="sv-SE" dirty="0" smtClean="0"/>
              <a:t>Du lär dig genom att läsa ordet i en text eller i ett sammanhang och </a:t>
            </a:r>
            <a:r>
              <a:rPr lang="sv-SE" b="1" dirty="0" smtClean="0"/>
              <a:t>”gissa” </a:t>
            </a:r>
            <a:r>
              <a:rPr lang="sv-SE" dirty="0" smtClean="0"/>
              <a:t>betydelsen</a:t>
            </a:r>
          </a:p>
          <a:p>
            <a:pPr marL="0" indent="0">
              <a:buNone/>
            </a:pPr>
            <a:endParaRPr lang="sv-SE" dirty="0" smtClean="0"/>
          </a:p>
          <a:p>
            <a:r>
              <a:rPr lang="sv-SE" dirty="0" smtClean="0"/>
              <a:t>Det finns några knep:</a:t>
            </a:r>
          </a:p>
          <a:p>
            <a:pPr marL="914400" lvl="1" indent="-514350">
              <a:buFont typeface="+mj-lt"/>
              <a:buAutoNum type="arabicPeriod"/>
            </a:pPr>
            <a:r>
              <a:rPr lang="sv-SE" dirty="0" smtClean="0">
                <a:solidFill>
                  <a:srgbClr val="00B050"/>
                </a:solidFill>
              </a:rPr>
              <a:t>Titta på sammanhanget</a:t>
            </a:r>
          </a:p>
          <a:p>
            <a:pPr marL="914400" lvl="1" indent="-514350">
              <a:buFont typeface="+mj-lt"/>
              <a:buAutoNum type="arabicPeriod"/>
            </a:pPr>
            <a:r>
              <a:rPr lang="sv-SE" dirty="0" smtClean="0">
                <a:solidFill>
                  <a:srgbClr val="0070C0"/>
                </a:solidFill>
              </a:rPr>
              <a:t>Titta på hur orden är uppbyggda</a:t>
            </a:r>
          </a:p>
          <a:p>
            <a:pPr marL="914400" lvl="1" indent="-514350">
              <a:buFont typeface="+mj-lt"/>
              <a:buAutoNum type="arabicPeriod"/>
            </a:pPr>
            <a:r>
              <a:rPr lang="sv-SE" dirty="0" smtClean="0">
                <a:solidFill>
                  <a:srgbClr val="FF0000"/>
                </a:solidFill>
              </a:rPr>
              <a:t>Skilj på fackord och ”vanliga” ord</a:t>
            </a:r>
          </a:p>
          <a:p>
            <a:pPr marL="914400" lvl="1" indent="-514350">
              <a:buFont typeface="+mj-lt"/>
              <a:buAutoNum type="arabicPeriod"/>
            </a:pPr>
            <a:r>
              <a:rPr lang="sv-SE" dirty="0" smtClean="0">
                <a:solidFill>
                  <a:srgbClr val="7030A0"/>
                </a:solidFill>
              </a:rPr>
              <a:t>Använd ordböcker, nätsidor och appar</a:t>
            </a:r>
          </a:p>
          <a:p>
            <a:pPr marL="400050" lvl="1" indent="0">
              <a:buNone/>
            </a:pPr>
            <a:endParaRPr lang="sv-SE" dirty="0" smtClean="0">
              <a:solidFill>
                <a:srgbClr val="7030A0"/>
              </a:solidFill>
            </a:endParaRPr>
          </a:p>
          <a:p>
            <a:pPr marL="0" indent="0">
              <a:buNone/>
            </a:pPr>
            <a:endParaRPr lang="sv-SE" dirty="0"/>
          </a:p>
        </p:txBody>
      </p:sp>
    </p:spTree>
    <p:extLst>
      <p:ext uri="{BB962C8B-B14F-4D97-AF65-F5344CB8AC3E}">
        <p14:creationId xmlns:p14="http://schemas.microsoft.com/office/powerpoint/2010/main" val="41354566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smtClean="0">
                <a:solidFill>
                  <a:srgbClr val="FF0000"/>
                </a:solidFill>
              </a:rPr>
              <a:t>Skilj ut fackord</a:t>
            </a:r>
            <a:endParaRPr lang="sv-SE" b="1" dirty="0">
              <a:solidFill>
                <a:srgbClr val="FF0000"/>
              </a:solidFill>
            </a:endParaRPr>
          </a:p>
        </p:txBody>
      </p:sp>
      <p:sp>
        <p:nvSpPr>
          <p:cNvPr id="3" name="Content Placeholder 2"/>
          <p:cNvSpPr>
            <a:spLocks noGrp="1"/>
          </p:cNvSpPr>
          <p:nvPr>
            <p:ph idx="1"/>
          </p:nvPr>
        </p:nvSpPr>
        <p:spPr/>
        <p:txBody>
          <a:bodyPr/>
          <a:lstStyle/>
          <a:p>
            <a:r>
              <a:rPr lang="sv-SE" b="1" dirty="0" smtClean="0"/>
              <a:t>Fackord </a:t>
            </a:r>
            <a:r>
              <a:rPr lang="sv-SE" dirty="0" smtClean="0"/>
              <a:t>= </a:t>
            </a:r>
            <a:r>
              <a:rPr lang="sv-SE" i="1" dirty="0" smtClean="0"/>
              <a:t>ord son nästan bara används inom ett särskilt ämne. </a:t>
            </a:r>
          </a:p>
          <a:p>
            <a:r>
              <a:rPr lang="sv-SE" dirty="0" smtClean="0"/>
              <a:t>Förklaras nästan alltid i texten</a:t>
            </a:r>
          </a:p>
          <a:p>
            <a:r>
              <a:rPr lang="sv-SE" dirty="0" smtClean="0"/>
              <a:t>Står ofta med </a:t>
            </a:r>
            <a:r>
              <a:rPr lang="sv-SE" b="1" dirty="0" smtClean="0"/>
              <a:t>fet</a:t>
            </a:r>
            <a:r>
              <a:rPr lang="sv-SE" dirty="0" smtClean="0"/>
              <a:t> eller </a:t>
            </a:r>
            <a:r>
              <a:rPr lang="sv-SE" i="1" dirty="0" smtClean="0"/>
              <a:t>kursiv</a:t>
            </a:r>
            <a:r>
              <a:rPr lang="sv-SE" dirty="0" smtClean="0"/>
              <a:t> stil första gången de nämns</a:t>
            </a:r>
          </a:p>
          <a:p>
            <a:r>
              <a:rPr lang="sv-SE" dirty="0" smtClean="0"/>
              <a:t>Finns ofta med i rubriker</a:t>
            </a:r>
          </a:p>
          <a:p>
            <a:r>
              <a:rPr lang="sv-SE" dirty="0" smtClean="0"/>
              <a:t>Verkar vara det viktigaste i ett stycke</a:t>
            </a:r>
          </a:p>
          <a:p>
            <a:endParaRPr lang="sv-SE" dirty="0"/>
          </a:p>
        </p:txBody>
      </p:sp>
    </p:spTree>
    <p:extLst>
      <p:ext uri="{BB962C8B-B14F-4D97-AF65-F5344CB8AC3E}">
        <p14:creationId xmlns:p14="http://schemas.microsoft.com/office/powerpoint/2010/main" val="11518900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smtClean="0">
                <a:solidFill>
                  <a:srgbClr val="00B050"/>
                </a:solidFill>
              </a:rPr>
              <a:t>Sammanhanget förklarar</a:t>
            </a:r>
            <a:endParaRPr lang="sv-SE" b="1" dirty="0">
              <a:solidFill>
                <a:srgbClr val="00B050"/>
              </a:solidFill>
            </a:endParaRPr>
          </a:p>
        </p:txBody>
      </p:sp>
      <p:sp>
        <p:nvSpPr>
          <p:cNvPr id="3" name="Content Placeholder 2"/>
          <p:cNvSpPr>
            <a:spLocks noGrp="1"/>
          </p:cNvSpPr>
          <p:nvPr>
            <p:ph idx="1"/>
          </p:nvPr>
        </p:nvSpPr>
        <p:spPr>
          <a:xfrm>
            <a:off x="457200" y="1219200"/>
            <a:ext cx="8229600" cy="4983163"/>
          </a:xfrm>
        </p:spPr>
        <p:txBody>
          <a:bodyPr>
            <a:normAutofit lnSpcReduction="10000"/>
          </a:bodyPr>
          <a:lstStyle/>
          <a:p>
            <a:pPr marL="0" indent="0">
              <a:buNone/>
            </a:pPr>
            <a:r>
              <a:rPr lang="sv-SE" b="1" dirty="0" smtClean="0"/>
              <a:t>Det finns en direkt </a:t>
            </a:r>
            <a:r>
              <a:rPr lang="sv-SE" b="1" dirty="0" smtClean="0">
                <a:solidFill>
                  <a:srgbClr val="00B050"/>
                </a:solidFill>
              </a:rPr>
              <a:t>förklaring</a:t>
            </a:r>
            <a:r>
              <a:rPr lang="sv-SE" b="1" dirty="0" smtClean="0"/>
              <a:t> eller en </a:t>
            </a:r>
            <a:r>
              <a:rPr lang="sv-SE" b="1" dirty="0" smtClean="0">
                <a:solidFill>
                  <a:srgbClr val="00B050"/>
                </a:solidFill>
              </a:rPr>
              <a:t>synonym </a:t>
            </a:r>
            <a:r>
              <a:rPr lang="sv-SE" dirty="0" smtClean="0"/>
              <a:t>Ex:	</a:t>
            </a:r>
            <a:r>
              <a:rPr lang="sv-SE" sz="2800" i="1" dirty="0" smtClean="0"/>
              <a:t>Den historia som berättas i boken är helt </a:t>
            </a:r>
            <a:r>
              <a:rPr lang="sv-SE" sz="2800" b="1" i="1" dirty="0" smtClean="0"/>
              <a:t>fiktiv</a:t>
            </a:r>
            <a:r>
              <a:rPr lang="sv-SE" sz="2800" i="1" dirty="0" smtClean="0"/>
              <a:t>, 	</a:t>
            </a:r>
            <a:r>
              <a:rPr lang="sv-SE" sz="2800" i="1" u="sng" dirty="0" smtClean="0"/>
              <a:t>det vill säga</a:t>
            </a:r>
            <a:r>
              <a:rPr lang="sv-SE" sz="2800" i="1" dirty="0" smtClean="0"/>
              <a:t> påhittad.</a:t>
            </a:r>
          </a:p>
          <a:p>
            <a:pPr marL="0" indent="0">
              <a:buNone/>
            </a:pPr>
            <a:r>
              <a:rPr lang="sv-SE" b="1" dirty="0" smtClean="0"/>
              <a:t>Det finns </a:t>
            </a:r>
            <a:r>
              <a:rPr lang="sv-SE" b="1" dirty="0" smtClean="0">
                <a:solidFill>
                  <a:srgbClr val="00B050"/>
                </a:solidFill>
              </a:rPr>
              <a:t>motsatsord</a:t>
            </a:r>
          </a:p>
          <a:p>
            <a:pPr marL="0" indent="0">
              <a:buNone/>
            </a:pPr>
            <a:r>
              <a:rPr lang="sv-SE" dirty="0" smtClean="0"/>
              <a:t>Ex: 	</a:t>
            </a:r>
            <a:r>
              <a:rPr lang="sv-SE" sz="2800" i="1" dirty="0" smtClean="0"/>
              <a:t>Vi trodde att skolan skulle vara </a:t>
            </a:r>
            <a:r>
              <a:rPr lang="sv-SE" sz="2800" b="1" i="1" dirty="0" smtClean="0"/>
              <a:t>gigantisk</a:t>
            </a:r>
            <a:r>
              <a:rPr lang="sv-SE" sz="2800" i="1" dirty="0" smtClean="0"/>
              <a:t>, </a:t>
            </a:r>
            <a:r>
              <a:rPr lang="sv-SE" sz="2800" i="1" u="sng" dirty="0" smtClean="0"/>
              <a:t>men</a:t>
            </a:r>
            <a:r>
              <a:rPr lang="sv-SE" sz="2800" i="1" dirty="0" smtClean="0"/>
              <a:t> 	den var pytteliten.</a:t>
            </a:r>
          </a:p>
          <a:p>
            <a:pPr marL="0" indent="0">
              <a:buNone/>
            </a:pPr>
            <a:r>
              <a:rPr lang="sv-SE" b="1" dirty="0"/>
              <a:t>Det finns </a:t>
            </a:r>
            <a:r>
              <a:rPr lang="sv-SE" b="1" dirty="0" smtClean="0">
                <a:solidFill>
                  <a:srgbClr val="00B050"/>
                </a:solidFill>
              </a:rPr>
              <a:t>exempel</a:t>
            </a:r>
          </a:p>
          <a:p>
            <a:pPr marL="0" indent="0">
              <a:buNone/>
            </a:pPr>
            <a:r>
              <a:rPr lang="sv-SE" dirty="0" smtClean="0"/>
              <a:t>Ex:	</a:t>
            </a:r>
            <a:r>
              <a:rPr lang="sv-SE" sz="2800" i="1" dirty="0" smtClean="0"/>
              <a:t>Jag lyckades skriva en berättelse utan 	</a:t>
            </a:r>
            <a:r>
              <a:rPr lang="sv-SE" sz="2800" b="1" i="1" dirty="0" smtClean="0"/>
              <a:t>prepositioner</a:t>
            </a:r>
            <a:r>
              <a:rPr lang="sv-SE" sz="2800" i="1" dirty="0" smtClean="0"/>
              <a:t>. Det fanns </a:t>
            </a:r>
            <a:r>
              <a:rPr lang="sv-SE" sz="2800" i="1" u="sng" dirty="0" smtClean="0"/>
              <a:t>till exempel</a:t>
            </a:r>
            <a:r>
              <a:rPr lang="sv-SE" sz="2800" i="1" dirty="0" smtClean="0"/>
              <a:t> inte en 	enda 	på, under, över, bakom eller i.</a:t>
            </a:r>
            <a:endParaRPr lang="sv-SE" sz="2800" i="1" dirty="0"/>
          </a:p>
        </p:txBody>
      </p:sp>
    </p:spTree>
    <p:extLst>
      <p:ext uri="{BB962C8B-B14F-4D97-AF65-F5344CB8AC3E}">
        <p14:creationId xmlns:p14="http://schemas.microsoft.com/office/powerpoint/2010/main" val="11910191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sv-SE" dirty="0" smtClean="0">
                <a:solidFill>
                  <a:srgbClr val="00B050"/>
                </a:solidFill>
              </a:rPr>
              <a:t>Berättelsen förklarar</a:t>
            </a:r>
          </a:p>
          <a:p>
            <a:pPr lvl="1"/>
            <a:r>
              <a:rPr lang="sv-SE" dirty="0" smtClean="0"/>
              <a:t>Läs det som står före och efter ordet...</a:t>
            </a:r>
          </a:p>
          <a:p>
            <a:pPr lvl="1"/>
            <a:r>
              <a:rPr lang="sv-SE" dirty="0" smtClean="0"/>
              <a:t>Leta efter ledtrådar och lägg ihop dessa...</a:t>
            </a:r>
          </a:p>
          <a:p>
            <a:pPr lvl="1"/>
            <a:r>
              <a:rPr lang="sv-SE" dirty="0" smtClean="0"/>
              <a:t>Tänk att du är en detektiv...</a:t>
            </a:r>
          </a:p>
          <a:p>
            <a:endParaRPr lang="sv-SE" dirty="0"/>
          </a:p>
        </p:txBody>
      </p:sp>
      <p:pic>
        <p:nvPicPr>
          <p:cNvPr id="1026" name="Picture 2" descr="C:\Users\Anders\AppData\Local\Microsoft\Windows\Temporary Internet Files\Content.IE5\6QETWPO4\MC90018610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0800" y="2971800"/>
            <a:ext cx="2514600" cy="2640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42056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sv-SE" b="1" dirty="0" smtClean="0">
                <a:solidFill>
                  <a:srgbClr val="0070C0"/>
                </a:solidFill>
              </a:rPr>
              <a:t>Orden förklarar själva</a:t>
            </a:r>
            <a:endParaRPr lang="sv-SE" b="1" dirty="0">
              <a:solidFill>
                <a:srgbClr val="0070C0"/>
              </a:solidFill>
            </a:endParaRPr>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pPr marL="0" indent="0">
              <a:buNone/>
            </a:pPr>
            <a:r>
              <a:rPr lang="sv-SE" sz="3000" dirty="0" smtClean="0"/>
              <a:t>Ord består av olika delar. De delar du känner igen = ledtrådar.</a:t>
            </a:r>
          </a:p>
          <a:p>
            <a:pPr marL="0" indent="0">
              <a:buNone/>
            </a:pPr>
            <a:r>
              <a:rPr lang="sv-SE" b="1" dirty="0" smtClean="0">
                <a:solidFill>
                  <a:srgbClr val="0070C0"/>
                </a:solidFill>
              </a:rPr>
              <a:t>Sammansatta ord</a:t>
            </a:r>
          </a:p>
          <a:p>
            <a:pPr marL="0" indent="0">
              <a:buNone/>
            </a:pPr>
            <a:r>
              <a:rPr lang="sv-SE" dirty="0" smtClean="0"/>
              <a:t>Ex: </a:t>
            </a:r>
            <a:r>
              <a:rPr lang="sv-SE" sz="2800" i="1" dirty="0" err="1" smtClean="0"/>
              <a:t>ledighetsansökansblankettsunderskriftsförfalskning</a:t>
            </a:r>
            <a:endParaRPr lang="sv-SE" sz="2800" i="1" dirty="0" smtClean="0"/>
          </a:p>
          <a:p>
            <a:pPr marL="0" indent="0">
              <a:buNone/>
            </a:pPr>
            <a:r>
              <a:rPr lang="sv-SE" sz="2800" i="1" dirty="0" smtClean="0"/>
              <a:t>Ledigh</a:t>
            </a:r>
            <a:r>
              <a:rPr lang="sv-SE" sz="2800" i="1" dirty="0"/>
              <a:t>et+ansökan+blankett+underskrift+ förfalskning</a:t>
            </a:r>
          </a:p>
          <a:p>
            <a:pPr marL="0" indent="0">
              <a:buNone/>
            </a:pPr>
            <a:endParaRPr lang="sv-SE" sz="2800" i="1" dirty="0" smtClean="0"/>
          </a:p>
          <a:p>
            <a:pPr marL="0" indent="0">
              <a:buNone/>
            </a:pPr>
            <a:r>
              <a:rPr lang="sv-SE" b="1" dirty="0">
                <a:solidFill>
                  <a:srgbClr val="0070C0"/>
                </a:solidFill>
              </a:rPr>
              <a:t>Släktord</a:t>
            </a:r>
          </a:p>
          <a:p>
            <a:pPr marL="0" indent="0">
              <a:buNone/>
            </a:pPr>
            <a:r>
              <a:rPr lang="sv-SE" sz="2800" dirty="0"/>
              <a:t>    = ord som bygger på samma grundord</a:t>
            </a:r>
          </a:p>
          <a:p>
            <a:r>
              <a:rPr lang="sv-SE" sz="2800" dirty="0"/>
              <a:t>Bilda ord genom avledning = lägga till något före eller efter </a:t>
            </a:r>
            <a:r>
              <a:rPr lang="sv-SE" sz="2800" b="1" dirty="0"/>
              <a:t>grundordet.</a:t>
            </a:r>
          </a:p>
          <a:p>
            <a:r>
              <a:rPr lang="sv-SE" sz="2800" i="1" dirty="0"/>
              <a:t>Ex: läsa, läsning, läsare, avläsa, läsbar</a:t>
            </a:r>
            <a:r>
              <a:rPr lang="sv-SE" sz="2800" i="1" dirty="0" smtClean="0"/>
              <a:t>...</a:t>
            </a:r>
            <a:endParaRPr lang="sv-SE" sz="2800" i="1" dirty="0"/>
          </a:p>
        </p:txBody>
      </p:sp>
    </p:spTree>
    <p:extLst>
      <p:ext uri="{BB962C8B-B14F-4D97-AF65-F5344CB8AC3E}">
        <p14:creationId xmlns:p14="http://schemas.microsoft.com/office/powerpoint/2010/main" val="27197539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sv-SE" b="1" dirty="0" smtClean="0">
                <a:solidFill>
                  <a:srgbClr val="0070C0"/>
                </a:solidFill>
              </a:rPr>
              <a:t>Prefix</a:t>
            </a:r>
          </a:p>
          <a:p>
            <a:pPr marL="0" indent="0">
              <a:buNone/>
            </a:pPr>
            <a:r>
              <a:rPr lang="sv-SE" dirty="0" smtClean="0"/>
              <a:t>Lägger till ett litet ord framfrör</a:t>
            </a:r>
          </a:p>
          <a:p>
            <a:pPr marL="0" indent="0">
              <a:buNone/>
            </a:pPr>
            <a:r>
              <a:rPr lang="sv-SE" dirty="0" smtClean="0"/>
              <a:t>Prefix kan förstärka...</a:t>
            </a:r>
          </a:p>
          <a:p>
            <a:pPr marL="0" indent="0">
              <a:buNone/>
            </a:pPr>
            <a:r>
              <a:rPr lang="sv-SE" i="1" dirty="0" smtClean="0"/>
              <a:t>Ex: ursnygg, superdyr, hypernervös </a:t>
            </a:r>
          </a:p>
          <a:p>
            <a:pPr marL="0" indent="0">
              <a:buNone/>
            </a:pPr>
            <a:r>
              <a:rPr lang="sv-SE" dirty="0"/>
              <a:t>Prefix kan vända betydelsen</a:t>
            </a:r>
          </a:p>
          <a:p>
            <a:r>
              <a:rPr lang="sv-SE" dirty="0"/>
              <a:t>Ex olycklig, missförstå, impopulär, antirasism...</a:t>
            </a:r>
          </a:p>
          <a:p>
            <a:r>
              <a:rPr lang="sv-SE" dirty="0"/>
              <a:t>Ex= före detta</a:t>
            </a:r>
          </a:p>
          <a:p>
            <a:r>
              <a:rPr lang="sv-SE" dirty="0"/>
              <a:t>Re= åter, tillbaka</a:t>
            </a:r>
          </a:p>
          <a:p>
            <a:pPr marL="0" indent="0">
              <a:buNone/>
            </a:pPr>
            <a:endParaRPr lang="sv-SE" i="1" dirty="0" smtClean="0"/>
          </a:p>
          <a:p>
            <a:pPr marL="0" indent="0">
              <a:buNone/>
            </a:pPr>
            <a:endParaRPr lang="sv-SE" i="1" dirty="0"/>
          </a:p>
        </p:txBody>
      </p:sp>
    </p:spTree>
    <p:extLst>
      <p:ext uri="{BB962C8B-B14F-4D97-AF65-F5344CB8AC3E}">
        <p14:creationId xmlns:p14="http://schemas.microsoft.com/office/powerpoint/2010/main" val="37163338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v-SE" b="1" dirty="0" smtClean="0">
                <a:solidFill>
                  <a:srgbClr val="7030A0"/>
                </a:solidFill>
              </a:rPr>
              <a:t>Ordböcker, internetsidor och appar</a:t>
            </a:r>
            <a:endParaRPr lang="sv-SE" b="1" dirty="0">
              <a:solidFill>
                <a:srgbClr val="7030A0"/>
              </a:solidFill>
            </a:endParaRPr>
          </a:p>
        </p:txBody>
      </p:sp>
      <p:sp>
        <p:nvSpPr>
          <p:cNvPr id="3" name="Content Placeholder 2"/>
          <p:cNvSpPr>
            <a:spLocks noGrp="1"/>
          </p:cNvSpPr>
          <p:nvPr>
            <p:ph idx="1"/>
          </p:nvPr>
        </p:nvSpPr>
        <p:spPr/>
        <p:txBody>
          <a:bodyPr/>
          <a:lstStyle/>
          <a:p>
            <a:pPr marL="0" indent="0">
              <a:buNone/>
            </a:pPr>
            <a:r>
              <a:rPr lang="sv-SE" dirty="0" smtClean="0"/>
              <a:t>Ibland räcker det inte med att vara listig och gissa. </a:t>
            </a:r>
          </a:p>
          <a:p>
            <a:pPr marL="0" indent="0">
              <a:buNone/>
            </a:pPr>
            <a:r>
              <a:rPr lang="sv-SE" dirty="0" smtClean="0"/>
              <a:t>Då kan du behöva </a:t>
            </a:r>
            <a:r>
              <a:rPr lang="sv-SE" b="1" dirty="0" smtClean="0">
                <a:solidFill>
                  <a:srgbClr val="7030A0"/>
                </a:solidFill>
              </a:rPr>
              <a:t>slå upp </a:t>
            </a:r>
            <a:r>
              <a:rPr lang="sv-SE" dirty="0" smtClean="0"/>
              <a:t>ordet i en ordbok i bokform eller på nätet.</a:t>
            </a:r>
          </a:p>
          <a:p>
            <a:pPr marL="0" indent="0">
              <a:buNone/>
            </a:pPr>
            <a:endParaRPr lang="sv-SE" dirty="0" smtClean="0"/>
          </a:p>
          <a:p>
            <a:pPr marL="0" indent="0">
              <a:buNone/>
            </a:pPr>
            <a:r>
              <a:rPr lang="sv-SE" dirty="0" smtClean="0"/>
              <a:t>Ibland kan det gå bra att </a:t>
            </a:r>
            <a:r>
              <a:rPr lang="sv-SE" b="1" dirty="0" smtClean="0">
                <a:solidFill>
                  <a:srgbClr val="7030A0"/>
                </a:solidFill>
              </a:rPr>
              <a:t>”googla” ordet </a:t>
            </a:r>
            <a:r>
              <a:rPr lang="sv-SE" dirty="0" smtClean="0"/>
              <a:t>– då får du se ordet i andra sammanhang</a:t>
            </a:r>
            <a:endParaRPr lang="sv-SE" dirty="0"/>
          </a:p>
        </p:txBody>
      </p:sp>
    </p:spTree>
    <p:extLst>
      <p:ext uri="{BB962C8B-B14F-4D97-AF65-F5344CB8AC3E}">
        <p14:creationId xmlns:p14="http://schemas.microsoft.com/office/powerpoint/2010/main" val="25243017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smtClean="0">
                <a:effectLst>
                  <a:outerShdw blurRad="38100" dist="38100" dir="2700000" algn="tl">
                    <a:srgbClr val="000000">
                      <a:alpha val="43137"/>
                    </a:srgbClr>
                  </a:outerShdw>
                </a:effectLst>
              </a:rPr>
              <a:t>LÄSSTRATEGIER</a:t>
            </a:r>
            <a:endParaRPr lang="sv-SE"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r>
              <a:rPr lang="sv-SE" dirty="0" smtClean="0"/>
              <a:t>Man </a:t>
            </a:r>
            <a:r>
              <a:rPr lang="sv-SE" b="1" dirty="0" smtClean="0">
                <a:solidFill>
                  <a:srgbClr val="FF0000"/>
                </a:solidFill>
              </a:rPr>
              <a:t>läser på olika sätt </a:t>
            </a:r>
            <a:r>
              <a:rPr lang="sv-SE" dirty="0" smtClean="0"/>
              <a:t>beroende på </a:t>
            </a:r>
            <a:r>
              <a:rPr lang="sv-SE" b="1" i="1" dirty="0" smtClean="0"/>
              <a:t>syftet</a:t>
            </a:r>
            <a:r>
              <a:rPr lang="sv-SE" dirty="0" smtClean="0"/>
              <a:t> (=varför man läser) och på </a:t>
            </a:r>
            <a:r>
              <a:rPr lang="sv-SE" b="1" i="1" dirty="0" smtClean="0"/>
              <a:t>vilken typ av text </a:t>
            </a:r>
            <a:r>
              <a:rPr lang="sv-SE" dirty="0" smtClean="0"/>
              <a:t>det är.</a:t>
            </a:r>
          </a:p>
          <a:p>
            <a:pPr marL="0" indent="0">
              <a:buNone/>
            </a:pPr>
            <a:endParaRPr lang="sv-SE" dirty="0" smtClean="0"/>
          </a:p>
          <a:p>
            <a:r>
              <a:rPr lang="sv-SE" dirty="0" smtClean="0"/>
              <a:t>Man kan läsa med </a:t>
            </a:r>
            <a:r>
              <a:rPr lang="sv-SE" b="1" dirty="0" smtClean="0">
                <a:solidFill>
                  <a:srgbClr val="FF0000"/>
                </a:solidFill>
              </a:rPr>
              <a:t>olika hatighet </a:t>
            </a:r>
            <a:r>
              <a:rPr lang="sv-SE" dirty="0" smtClean="0"/>
              <a:t>t ex läsa noga och långsamt, eller bara låta blicken snabbt svepa över en text i jakt på ett visst ord. </a:t>
            </a:r>
          </a:p>
          <a:p>
            <a:pPr marL="0" indent="0">
              <a:buNone/>
            </a:pPr>
            <a:endParaRPr lang="sv-SE" dirty="0" smtClean="0"/>
          </a:p>
          <a:p>
            <a:r>
              <a:rPr lang="sv-SE" dirty="0" smtClean="0"/>
              <a:t>Man kan ställa frågor, sammanfatta, koppla till egna erfarenheter osv... </a:t>
            </a:r>
            <a:r>
              <a:rPr lang="sv-SE" dirty="0"/>
              <a:t>o</a:t>
            </a:r>
            <a:r>
              <a:rPr lang="sv-SE" dirty="0" smtClean="0"/>
              <a:t>ch på så sätt förbättra sin förmåga att </a:t>
            </a:r>
            <a:r>
              <a:rPr lang="sv-SE" b="1" dirty="0" smtClean="0">
                <a:solidFill>
                  <a:srgbClr val="FF0000"/>
                </a:solidFill>
              </a:rPr>
              <a:t>”läsa mellan raderna”</a:t>
            </a:r>
            <a:endParaRPr lang="sv-SE" b="1" dirty="0">
              <a:solidFill>
                <a:srgbClr val="FF0000"/>
              </a:solidFill>
            </a:endParaRPr>
          </a:p>
        </p:txBody>
      </p:sp>
    </p:spTree>
    <p:extLst>
      <p:ext uri="{BB962C8B-B14F-4D97-AF65-F5344CB8AC3E}">
        <p14:creationId xmlns:p14="http://schemas.microsoft.com/office/powerpoint/2010/main" val="1911026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sv-SE" b="1" dirty="0" smtClean="0"/>
              <a:t>Att läsa på olika sätt</a:t>
            </a:r>
            <a:endParaRPr lang="sv-SE" b="1" dirty="0"/>
          </a:p>
        </p:txBody>
      </p:sp>
      <p:sp>
        <p:nvSpPr>
          <p:cNvPr id="5" name="Content Placeholder 4"/>
          <p:cNvSpPr>
            <a:spLocks noGrp="1"/>
          </p:cNvSpPr>
          <p:nvPr>
            <p:ph idx="1"/>
          </p:nvPr>
        </p:nvSpPr>
        <p:spPr>
          <a:xfrm>
            <a:off x="457200" y="1295400"/>
            <a:ext cx="8229600" cy="4830763"/>
          </a:xfrm>
        </p:spPr>
        <p:txBody>
          <a:bodyPr>
            <a:normAutofit/>
          </a:bodyPr>
          <a:lstStyle/>
          <a:p>
            <a:pPr marL="0" indent="0">
              <a:buNone/>
            </a:pPr>
            <a:r>
              <a:rPr lang="sv-SE" sz="2800" i="1" dirty="0" smtClean="0"/>
              <a:t>Man läser på </a:t>
            </a:r>
            <a:r>
              <a:rPr lang="sv-SE" sz="2800" b="1" i="1" dirty="0" smtClean="0">
                <a:solidFill>
                  <a:srgbClr val="FF0000"/>
                </a:solidFill>
              </a:rPr>
              <a:t>olika sätt </a:t>
            </a:r>
            <a:r>
              <a:rPr lang="sv-SE" sz="2800" i="1" dirty="0" smtClean="0"/>
              <a:t>beroende på </a:t>
            </a:r>
            <a:r>
              <a:rPr lang="sv-SE" sz="2800" b="1" i="1" dirty="0" smtClean="0">
                <a:solidFill>
                  <a:srgbClr val="FF0000"/>
                </a:solidFill>
              </a:rPr>
              <a:t>syftet</a:t>
            </a:r>
            <a:r>
              <a:rPr lang="sv-SE" sz="2800" i="1" dirty="0" smtClean="0"/>
              <a:t> = varför man läser.</a:t>
            </a:r>
          </a:p>
          <a:p>
            <a:r>
              <a:rPr lang="sv-SE" b="1" dirty="0" smtClean="0">
                <a:solidFill>
                  <a:srgbClr val="FF0000"/>
                </a:solidFill>
              </a:rPr>
              <a:t>Sökläsning</a:t>
            </a:r>
            <a:r>
              <a:rPr lang="sv-SE" dirty="0" smtClean="0"/>
              <a:t> </a:t>
            </a:r>
          </a:p>
          <a:p>
            <a:pPr marL="0" indent="0">
              <a:buNone/>
            </a:pPr>
            <a:r>
              <a:rPr lang="sv-SE" sz="2400" i="1" dirty="0" smtClean="0"/>
              <a:t>	Ex</a:t>
            </a:r>
            <a:r>
              <a:rPr lang="sv-SE" sz="2400" i="1" dirty="0"/>
              <a:t>: Om du letar efter ett ord eller namn i en bok...</a:t>
            </a:r>
          </a:p>
          <a:p>
            <a:r>
              <a:rPr lang="sv-SE" b="1" dirty="0" smtClean="0">
                <a:solidFill>
                  <a:srgbClr val="FF0000"/>
                </a:solidFill>
              </a:rPr>
              <a:t>Översiktsläsning</a:t>
            </a:r>
          </a:p>
          <a:p>
            <a:pPr marL="0" indent="0">
              <a:buNone/>
            </a:pPr>
            <a:r>
              <a:rPr lang="sv-SE" sz="2400" i="1" dirty="0" smtClean="0"/>
              <a:t>	Ex</a:t>
            </a:r>
            <a:r>
              <a:rPr lang="sv-SE" sz="2400" i="1" dirty="0"/>
              <a:t>: Om du har flera källor att välja mellan och vill ha den </a:t>
            </a:r>
            <a:r>
              <a:rPr lang="sv-SE" sz="2400" i="1" dirty="0" smtClean="0"/>
              <a:t>	bästa</a:t>
            </a:r>
            <a:r>
              <a:rPr lang="sv-SE" sz="2400" i="1" dirty="0"/>
              <a:t>...</a:t>
            </a:r>
          </a:p>
          <a:p>
            <a:r>
              <a:rPr lang="sv-SE" b="1" dirty="0" smtClean="0">
                <a:solidFill>
                  <a:srgbClr val="FF0000"/>
                </a:solidFill>
              </a:rPr>
              <a:t>Djupläsning</a:t>
            </a:r>
          </a:p>
          <a:p>
            <a:pPr marL="0" indent="0">
              <a:buNone/>
            </a:pPr>
            <a:r>
              <a:rPr lang="sv-SE" sz="2400" i="1" dirty="0" smtClean="0"/>
              <a:t>	Ex</a:t>
            </a:r>
            <a:r>
              <a:rPr lang="sv-SE" sz="2400" i="1" dirty="0"/>
              <a:t>: När du läser en skönlitterär bok eller en lärobok i </a:t>
            </a:r>
            <a:r>
              <a:rPr lang="sv-SE" sz="2400" i="1" dirty="0" smtClean="0"/>
              <a:t>	historia</a:t>
            </a:r>
            <a:r>
              <a:rPr lang="sv-SE" sz="2400" i="1" dirty="0"/>
              <a:t>...</a:t>
            </a:r>
          </a:p>
          <a:p>
            <a:endParaRPr lang="sv-SE" dirty="0"/>
          </a:p>
        </p:txBody>
      </p:sp>
    </p:spTree>
    <p:extLst>
      <p:ext uri="{BB962C8B-B14F-4D97-AF65-F5344CB8AC3E}">
        <p14:creationId xmlns:p14="http://schemas.microsoft.com/office/powerpoint/2010/main" val="327049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28600"/>
            <a:ext cx="8229600" cy="2895600"/>
          </a:xfrm>
        </p:spPr>
        <p:txBody>
          <a:bodyPr>
            <a:normAutofit fontScale="90000"/>
          </a:bodyPr>
          <a:lstStyle/>
          <a:p>
            <a:pPr algn="l"/>
            <a:r>
              <a:rPr lang="sv-SE" sz="3200" b="1" dirty="0"/>
              <a:t>Lgr 11</a:t>
            </a:r>
            <a:r>
              <a:rPr lang="sv-SE" b="1" dirty="0"/>
              <a:t/>
            </a:r>
            <a:br>
              <a:rPr lang="sv-SE" b="1" dirty="0"/>
            </a:br>
            <a:r>
              <a:rPr lang="sv-SE" sz="2000" b="1" dirty="0"/>
              <a:t>Årskurs 7–9</a:t>
            </a:r>
            <a:br>
              <a:rPr lang="sv-SE" sz="2000" b="1" dirty="0"/>
            </a:br>
            <a:r>
              <a:rPr lang="sv-SE" sz="2000" b="1" dirty="0" smtClean="0"/>
              <a:t/>
            </a:r>
            <a:br>
              <a:rPr lang="sv-SE" sz="2000" b="1" dirty="0" smtClean="0"/>
            </a:br>
            <a:r>
              <a:rPr lang="sv-SE" sz="2000" b="1" dirty="0" smtClean="0"/>
              <a:t>Läsa </a:t>
            </a:r>
            <a:r>
              <a:rPr lang="sv-SE" sz="2000" b="1" dirty="0"/>
              <a:t>och </a:t>
            </a:r>
            <a:r>
              <a:rPr lang="sv-SE" sz="2000" b="1" dirty="0" smtClean="0"/>
              <a:t>skriva</a:t>
            </a:r>
            <a:r>
              <a:rPr lang="sv-SE" b="1" dirty="0"/>
              <a:t/>
            </a:r>
            <a:br>
              <a:rPr lang="sv-SE" b="1" dirty="0"/>
            </a:br>
            <a:r>
              <a:rPr lang="sv-SE" sz="1800" b="1" i="1" dirty="0"/>
              <a:t>Centralt innehålll</a:t>
            </a:r>
            <a:r>
              <a:rPr lang="sv-SE" b="1" dirty="0"/>
              <a:t/>
            </a:r>
            <a:br>
              <a:rPr lang="sv-SE" b="1" dirty="0"/>
            </a:br>
            <a:r>
              <a:rPr lang="sv-SE" b="1" dirty="0" smtClean="0"/>
              <a:t/>
            </a:r>
            <a:br>
              <a:rPr lang="sv-SE" b="1" dirty="0" smtClean="0"/>
            </a:br>
            <a:r>
              <a:rPr lang="sv-SE" b="1" dirty="0" smtClean="0"/>
              <a:t/>
            </a:r>
            <a:br>
              <a:rPr lang="sv-SE" b="1" dirty="0" smtClean="0"/>
            </a:br>
            <a:r>
              <a:rPr lang="sv-SE" sz="2000" b="1" dirty="0" smtClean="0"/>
              <a:t>Kunskapskraven</a:t>
            </a:r>
            <a:endParaRPr lang="sv-SE" sz="2000" b="1" dirty="0"/>
          </a:p>
        </p:txBody>
      </p:sp>
      <p:graphicFrame>
        <p:nvGraphicFramePr>
          <p:cNvPr id="6" name="Platshållare för innehåll 5"/>
          <p:cNvGraphicFramePr>
            <a:graphicFrameLocks noGrp="1"/>
          </p:cNvGraphicFramePr>
          <p:nvPr>
            <p:ph idx="1"/>
            <p:extLst>
              <p:ext uri="{D42A27DB-BD31-4B8C-83A1-F6EECF244321}">
                <p14:modId xmlns:p14="http://schemas.microsoft.com/office/powerpoint/2010/main" val="2611143747"/>
              </p:ext>
            </p:extLst>
          </p:nvPr>
        </p:nvGraphicFramePr>
        <p:xfrm>
          <a:off x="457200" y="3200400"/>
          <a:ext cx="8230244" cy="3124200"/>
        </p:xfrm>
        <a:graphic>
          <a:graphicData uri="http://schemas.openxmlformats.org/drawingml/2006/table">
            <a:tbl>
              <a:tblPr firstRow="1" firstCol="1" bandRow="1">
                <a:tableStyleId>{5C22544A-7EE6-4342-B048-85BDC9FD1C3A}</a:tableStyleId>
              </a:tblPr>
              <a:tblGrid>
                <a:gridCol w="2743952"/>
                <a:gridCol w="2743952"/>
                <a:gridCol w="2742340"/>
              </a:tblGrid>
              <a:tr h="240826">
                <a:tc>
                  <a:txBody>
                    <a:bodyPr/>
                    <a:lstStyle/>
                    <a:p>
                      <a:pPr algn="ctr">
                        <a:lnSpc>
                          <a:spcPct val="115000"/>
                        </a:lnSpc>
                        <a:spcAft>
                          <a:spcPts val="1000"/>
                        </a:spcAft>
                      </a:pPr>
                      <a:r>
                        <a:rPr lang="sv-SE" sz="1350" dirty="0">
                          <a:effectLst/>
                        </a:rPr>
                        <a:t>Betyget E</a:t>
                      </a:r>
                      <a:endParaRPr lang="sv-SE" sz="1100" dirty="0">
                        <a:effectLst/>
                        <a:latin typeface="Calibri"/>
                        <a:ea typeface="Calibri"/>
                        <a:cs typeface="Times New Roman"/>
                      </a:endParaRPr>
                    </a:p>
                  </a:txBody>
                  <a:tcPr marL="69532" marR="69532" marT="0" marB="0"/>
                </a:tc>
                <a:tc>
                  <a:txBody>
                    <a:bodyPr/>
                    <a:lstStyle/>
                    <a:p>
                      <a:pPr algn="ctr">
                        <a:lnSpc>
                          <a:spcPct val="115000"/>
                        </a:lnSpc>
                        <a:spcAft>
                          <a:spcPts val="1000"/>
                        </a:spcAft>
                      </a:pPr>
                      <a:r>
                        <a:rPr lang="sv-SE" sz="1350" dirty="0">
                          <a:effectLst/>
                        </a:rPr>
                        <a:t>Betyget C</a:t>
                      </a:r>
                      <a:endParaRPr lang="sv-SE" sz="1100" dirty="0">
                        <a:effectLst/>
                        <a:latin typeface="Calibri"/>
                        <a:ea typeface="Calibri"/>
                        <a:cs typeface="Times New Roman"/>
                      </a:endParaRPr>
                    </a:p>
                  </a:txBody>
                  <a:tcPr marL="69532" marR="69532" marT="0" marB="0"/>
                </a:tc>
                <a:tc>
                  <a:txBody>
                    <a:bodyPr/>
                    <a:lstStyle/>
                    <a:p>
                      <a:pPr algn="ctr">
                        <a:lnSpc>
                          <a:spcPct val="115000"/>
                        </a:lnSpc>
                        <a:spcAft>
                          <a:spcPts val="1000"/>
                        </a:spcAft>
                      </a:pPr>
                      <a:r>
                        <a:rPr lang="sv-SE" sz="1350">
                          <a:effectLst/>
                        </a:rPr>
                        <a:t>Betyget A</a:t>
                      </a:r>
                      <a:endParaRPr lang="sv-SE" sz="1100">
                        <a:effectLst/>
                        <a:latin typeface="Calibri"/>
                        <a:ea typeface="Calibri"/>
                        <a:cs typeface="Times New Roman"/>
                      </a:endParaRPr>
                    </a:p>
                  </a:txBody>
                  <a:tcPr marL="69532" marR="69532" marT="0" marB="0"/>
                </a:tc>
              </a:tr>
              <a:tr h="2883374">
                <a:tc>
                  <a:txBody>
                    <a:bodyPr/>
                    <a:lstStyle/>
                    <a:p>
                      <a:pPr>
                        <a:lnSpc>
                          <a:spcPct val="115000"/>
                        </a:lnSpc>
                        <a:spcAft>
                          <a:spcPts val="0"/>
                        </a:spcAft>
                      </a:pPr>
                      <a:r>
                        <a:rPr lang="sv-SE" sz="1200" b="0" dirty="0">
                          <a:solidFill>
                            <a:schemeClr val="tx1"/>
                          </a:solidFill>
                          <a:effectLst/>
                        </a:rPr>
                        <a:t>Eleven kan läsa skönlitteratur och sakprosatexter med flyt genom att, på ett i </a:t>
                      </a:r>
                      <a:r>
                        <a:rPr lang="sv-SE" sz="1200" b="1" dirty="0">
                          <a:solidFill>
                            <a:schemeClr val="tx1"/>
                          </a:solidFill>
                          <a:effectLst/>
                        </a:rPr>
                        <a:t>huvudsak fungerande </a:t>
                      </a:r>
                      <a:r>
                        <a:rPr lang="sv-SE" sz="1200" b="0" dirty="0">
                          <a:solidFill>
                            <a:schemeClr val="tx1"/>
                          </a:solidFill>
                          <a:effectLst/>
                        </a:rPr>
                        <a:t>sätt, välja och använda </a:t>
                      </a:r>
                      <a:r>
                        <a:rPr lang="sv-SE" sz="1200" b="0" dirty="0" err="1">
                          <a:solidFill>
                            <a:schemeClr val="tx1"/>
                          </a:solidFill>
                          <a:effectLst/>
                        </a:rPr>
                        <a:t>lässtrategier</a:t>
                      </a:r>
                      <a:r>
                        <a:rPr lang="sv-SE" sz="1200" b="0" dirty="0">
                          <a:solidFill>
                            <a:schemeClr val="tx1"/>
                          </a:solidFill>
                          <a:effectLst/>
                        </a:rPr>
                        <a:t> utifrån olika texters särdrag. Genom att göra </a:t>
                      </a:r>
                      <a:r>
                        <a:rPr lang="sv-SE" sz="1200" b="1" dirty="0">
                          <a:solidFill>
                            <a:schemeClr val="tx1"/>
                          </a:solidFill>
                          <a:effectLst/>
                        </a:rPr>
                        <a:t>enkla </a:t>
                      </a:r>
                      <a:r>
                        <a:rPr lang="sv-SE" sz="1200" b="0" dirty="0">
                          <a:solidFill>
                            <a:schemeClr val="tx1"/>
                          </a:solidFill>
                          <a:effectLst/>
                        </a:rPr>
                        <a:t>sammanfattningar av olika texters innehåll med </a:t>
                      </a:r>
                      <a:r>
                        <a:rPr lang="sv-SE" sz="1200" b="1" dirty="0">
                          <a:solidFill>
                            <a:schemeClr val="tx1"/>
                          </a:solidFill>
                          <a:effectLst/>
                        </a:rPr>
                        <a:t>viss </a:t>
                      </a:r>
                      <a:r>
                        <a:rPr lang="sv-SE" sz="1200" b="0" dirty="0">
                          <a:solidFill>
                            <a:schemeClr val="tx1"/>
                          </a:solidFill>
                          <a:effectLst/>
                        </a:rPr>
                        <a:t>koppling till tidsaspekter, orsakssamband och andra texter visar eleven </a:t>
                      </a:r>
                      <a:r>
                        <a:rPr lang="sv-SE" sz="1200" b="1" dirty="0">
                          <a:solidFill>
                            <a:schemeClr val="tx1"/>
                          </a:solidFill>
                          <a:effectLst/>
                        </a:rPr>
                        <a:t>grundläggande </a:t>
                      </a:r>
                      <a:r>
                        <a:rPr lang="sv-SE" sz="1200" b="0" dirty="0">
                          <a:solidFill>
                            <a:schemeClr val="tx1"/>
                          </a:solidFill>
                          <a:effectLst/>
                        </a:rPr>
                        <a:t>läsförståelse.</a:t>
                      </a:r>
                      <a:endParaRPr lang="sv-SE" sz="1100" b="0" dirty="0">
                        <a:solidFill>
                          <a:schemeClr val="tx1"/>
                        </a:solidFill>
                        <a:effectLst/>
                        <a:latin typeface="Calibri"/>
                        <a:ea typeface="Calibri"/>
                        <a:cs typeface="Times New Roman"/>
                      </a:endParaRPr>
                    </a:p>
                  </a:txBody>
                  <a:tcPr marL="69532" marR="69532" marT="0" marB="0">
                    <a:solidFill>
                      <a:schemeClr val="tx2">
                        <a:lumMod val="20000"/>
                        <a:lumOff val="80000"/>
                      </a:schemeClr>
                    </a:solidFill>
                  </a:tcPr>
                </a:tc>
                <a:tc>
                  <a:txBody>
                    <a:bodyPr/>
                    <a:lstStyle/>
                    <a:p>
                      <a:pPr>
                        <a:lnSpc>
                          <a:spcPct val="115000"/>
                        </a:lnSpc>
                        <a:spcAft>
                          <a:spcPts val="0"/>
                        </a:spcAft>
                      </a:pPr>
                      <a:r>
                        <a:rPr lang="sv-SE" sz="1200" dirty="0">
                          <a:solidFill>
                            <a:schemeClr val="tx1"/>
                          </a:solidFill>
                          <a:effectLst/>
                        </a:rPr>
                        <a:t>Eleven kan läsa skönlitteratur och sakprosatexter med </a:t>
                      </a:r>
                      <a:r>
                        <a:rPr lang="sv-SE" sz="1200" b="1" dirty="0">
                          <a:solidFill>
                            <a:schemeClr val="tx1"/>
                          </a:solidFill>
                          <a:effectLst/>
                        </a:rPr>
                        <a:t>gott </a:t>
                      </a:r>
                      <a:r>
                        <a:rPr lang="sv-SE" sz="1200" dirty="0">
                          <a:solidFill>
                            <a:schemeClr val="tx1"/>
                          </a:solidFill>
                          <a:effectLst/>
                        </a:rPr>
                        <a:t>flyt genom att, på ett </a:t>
                      </a:r>
                      <a:r>
                        <a:rPr lang="sv-SE" sz="1200" b="1" dirty="0">
                          <a:solidFill>
                            <a:schemeClr val="tx1"/>
                          </a:solidFill>
                          <a:effectLst/>
                        </a:rPr>
                        <a:t>ändamålsenligt </a:t>
                      </a:r>
                      <a:r>
                        <a:rPr lang="sv-SE" sz="1200" dirty="0">
                          <a:solidFill>
                            <a:schemeClr val="tx1"/>
                          </a:solidFill>
                          <a:effectLst/>
                        </a:rPr>
                        <a:t>sätt, välja och använda </a:t>
                      </a:r>
                      <a:r>
                        <a:rPr lang="sv-SE" sz="1200" dirty="0" err="1">
                          <a:solidFill>
                            <a:schemeClr val="tx1"/>
                          </a:solidFill>
                          <a:effectLst/>
                        </a:rPr>
                        <a:t>lässtrategier</a:t>
                      </a:r>
                      <a:r>
                        <a:rPr lang="sv-SE" sz="1200" dirty="0">
                          <a:solidFill>
                            <a:schemeClr val="tx1"/>
                          </a:solidFill>
                          <a:effectLst/>
                        </a:rPr>
                        <a:t> utifrån olika texters särdrag. Genom att göra </a:t>
                      </a:r>
                      <a:r>
                        <a:rPr lang="sv-SE" sz="1200" b="1" dirty="0">
                          <a:solidFill>
                            <a:schemeClr val="tx1"/>
                          </a:solidFill>
                          <a:effectLst/>
                        </a:rPr>
                        <a:t>utvecklade </a:t>
                      </a:r>
                      <a:r>
                        <a:rPr lang="sv-SE" sz="1200" dirty="0">
                          <a:solidFill>
                            <a:schemeClr val="tx1"/>
                          </a:solidFill>
                          <a:effectLst/>
                        </a:rPr>
                        <a:t>sammanfattningar av olika texters innehåll med </a:t>
                      </a:r>
                      <a:r>
                        <a:rPr lang="sv-SE" sz="1200" b="1" dirty="0">
                          <a:solidFill>
                            <a:schemeClr val="tx1"/>
                          </a:solidFill>
                          <a:effectLst/>
                        </a:rPr>
                        <a:t>relativt god </a:t>
                      </a:r>
                      <a:r>
                        <a:rPr lang="sv-SE" sz="1200" dirty="0">
                          <a:solidFill>
                            <a:schemeClr val="tx1"/>
                          </a:solidFill>
                          <a:effectLst/>
                        </a:rPr>
                        <a:t>koppling till tidsaspekter, orsakssamband och andra texter visar eleven </a:t>
                      </a:r>
                      <a:r>
                        <a:rPr lang="sv-SE" sz="1200" b="1" dirty="0">
                          <a:solidFill>
                            <a:schemeClr val="tx1"/>
                          </a:solidFill>
                          <a:effectLst/>
                        </a:rPr>
                        <a:t>god</a:t>
                      </a:r>
                      <a:r>
                        <a:rPr lang="sv-SE" sz="1200" dirty="0">
                          <a:solidFill>
                            <a:schemeClr val="tx1"/>
                          </a:solidFill>
                          <a:effectLst/>
                        </a:rPr>
                        <a:t> läsförståelse.</a:t>
                      </a:r>
                      <a:endParaRPr lang="sv-SE" sz="1100" dirty="0">
                        <a:solidFill>
                          <a:schemeClr val="tx1"/>
                        </a:solidFill>
                        <a:effectLst/>
                        <a:latin typeface="Calibri"/>
                        <a:ea typeface="Calibri"/>
                        <a:cs typeface="Times New Roman"/>
                      </a:endParaRPr>
                    </a:p>
                  </a:txBody>
                  <a:tcPr marL="69532" marR="69532" marT="0" marB="0"/>
                </a:tc>
                <a:tc>
                  <a:txBody>
                    <a:bodyPr/>
                    <a:lstStyle/>
                    <a:p>
                      <a:pPr>
                        <a:lnSpc>
                          <a:spcPct val="115000"/>
                        </a:lnSpc>
                        <a:spcAft>
                          <a:spcPts val="0"/>
                        </a:spcAft>
                      </a:pPr>
                      <a:r>
                        <a:rPr lang="sv-SE" sz="1200" dirty="0">
                          <a:effectLst/>
                        </a:rPr>
                        <a:t>Eleven kan läsa skönlitteratur och sakprosatexter med </a:t>
                      </a:r>
                      <a:r>
                        <a:rPr lang="sv-SE" sz="1200" b="1" dirty="0">
                          <a:effectLst/>
                        </a:rPr>
                        <a:t>mycket gott </a:t>
                      </a:r>
                      <a:r>
                        <a:rPr lang="sv-SE" sz="1200" dirty="0">
                          <a:effectLst/>
                        </a:rPr>
                        <a:t>flyt genom att, på ett </a:t>
                      </a:r>
                      <a:r>
                        <a:rPr lang="sv-SE" sz="1200" b="1" dirty="0">
                          <a:effectLst/>
                        </a:rPr>
                        <a:t>ändamålsenligt och effektivt</a:t>
                      </a:r>
                      <a:r>
                        <a:rPr lang="sv-SE" sz="1200" dirty="0">
                          <a:effectLst/>
                        </a:rPr>
                        <a:t> sätt, välja och använda </a:t>
                      </a:r>
                      <a:r>
                        <a:rPr lang="sv-SE" sz="1200" dirty="0" err="1">
                          <a:effectLst/>
                        </a:rPr>
                        <a:t>lässtrategier</a:t>
                      </a:r>
                      <a:r>
                        <a:rPr lang="sv-SE" sz="1200" dirty="0">
                          <a:effectLst/>
                        </a:rPr>
                        <a:t> utifrån olika texters särdrag. Genom att göra </a:t>
                      </a:r>
                      <a:r>
                        <a:rPr lang="sv-SE" sz="1200" b="1" dirty="0">
                          <a:effectLst/>
                        </a:rPr>
                        <a:t>välutvecklade</a:t>
                      </a:r>
                      <a:r>
                        <a:rPr lang="sv-SE" sz="1200" dirty="0">
                          <a:effectLst/>
                        </a:rPr>
                        <a:t> sammanfattningar av olika texters innehåll med </a:t>
                      </a:r>
                      <a:r>
                        <a:rPr lang="sv-SE" sz="1200" b="1" dirty="0">
                          <a:effectLst/>
                        </a:rPr>
                        <a:t>god</a:t>
                      </a:r>
                      <a:r>
                        <a:rPr lang="sv-SE" sz="1200" dirty="0">
                          <a:effectLst/>
                        </a:rPr>
                        <a:t> koppling till tidsaspekter, orsakssamband och andra texter visar eleven </a:t>
                      </a:r>
                      <a:r>
                        <a:rPr lang="sv-SE" sz="1200" b="1" dirty="0">
                          <a:effectLst/>
                        </a:rPr>
                        <a:t>mycket god </a:t>
                      </a:r>
                      <a:r>
                        <a:rPr lang="sv-SE" sz="1200" dirty="0">
                          <a:effectLst/>
                        </a:rPr>
                        <a:t>läsförståelse.</a:t>
                      </a:r>
                      <a:endParaRPr lang="sv-SE" sz="1100" dirty="0">
                        <a:effectLst/>
                      </a:endParaRPr>
                    </a:p>
                    <a:p>
                      <a:pPr>
                        <a:lnSpc>
                          <a:spcPct val="115000"/>
                        </a:lnSpc>
                        <a:spcAft>
                          <a:spcPts val="0"/>
                        </a:spcAft>
                      </a:pPr>
                      <a:r>
                        <a:rPr lang="sv-SE" sz="1200" dirty="0">
                          <a:effectLst/>
                        </a:rPr>
                        <a:t> </a:t>
                      </a:r>
                      <a:endParaRPr lang="sv-SE" sz="1100" dirty="0">
                        <a:effectLst/>
                        <a:latin typeface="Calibri"/>
                        <a:ea typeface="Calibri"/>
                        <a:cs typeface="Times New Roman"/>
                      </a:endParaRPr>
                    </a:p>
                  </a:txBody>
                  <a:tcPr marL="69532" marR="69532" marT="0" marB="0">
                    <a:solidFill>
                      <a:schemeClr val="accent1">
                        <a:lumMod val="40000"/>
                        <a:lumOff val="6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495337801"/>
              </p:ext>
            </p:extLst>
          </p:nvPr>
        </p:nvGraphicFramePr>
        <p:xfrm>
          <a:off x="533400" y="1828800"/>
          <a:ext cx="8077200" cy="685800"/>
        </p:xfrm>
        <a:graphic>
          <a:graphicData uri="http://schemas.openxmlformats.org/drawingml/2006/table">
            <a:tbl>
              <a:tblPr firstRow="1" bandRow="1">
                <a:tableStyleId>{5C22544A-7EE6-4342-B048-85BDC9FD1C3A}</a:tableStyleId>
              </a:tblPr>
              <a:tblGrid>
                <a:gridCol w="8077200"/>
              </a:tblGrid>
              <a:tr h="685800">
                <a:tc>
                  <a:txBody>
                    <a:bodyPr/>
                    <a:lstStyle/>
                    <a:p>
                      <a:r>
                        <a:rPr lang="sv-SE" sz="1600" dirty="0" smtClean="0">
                          <a:solidFill>
                            <a:schemeClr val="tx1"/>
                          </a:solidFill>
                          <a:latin typeface="+mn-lt"/>
                        </a:rPr>
                        <a:t>Lässtrategier  </a:t>
                      </a:r>
                      <a:r>
                        <a:rPr lang="sv-SE" sz="1600" b="0" dirty="0" smtClean="0">
                          <a:solidFill>
                            <a:schemeClr val="tx1"/>
                          </a:solidFill>
                          <a:latin typeface="+mn-lt"/>
                        </a:rPr>
                        <a:t>för att förstå, tolka och analysera texter från olika medier. </a:t>
                      </a:r>
                      <a:br>
                        <a:rPr lang="sv-SE" sz="1600" b="0" dirty="0" smtClean="0">
                          <a:solidFill>
                            <a:schemeClr val="tx1"/>
                          </a:solidFill>
                          <a:latin typeface="+mn-lt"/>
                        </a:rPr>
                      </a:br>
                      <a:r>
                        <a:rPr lang="sv-SE" sz="1600" b="0" dirty="0" smtClean="0">
                          <a:solidFill>
                            <a:schemeClr val="tx1"/>
                          </a:solidFill>
                          <a:latin typeface="+mn-lt"/>
                        </a:rPr>
                        <a:t>Att urskilja texters budskap, tema och motiv samt deras syften, avsändare och sammanhang.</a:t>
                      </a:r>
                      <a:endParaRPr lang="sv-SE" sz="1600" b="0" dirty="0"/>
                    </a:p>
                  </a:txBody>
                  <a:tcPr>
                    <a:solidFill>
                      <a:schemeClr val="tx2">
                        <a:lumMod val="20000"/>
                        <a:lumOff val="80000"/>
                      </a:schemeClr>
                    </a:solidFill>
                  </a:tcPr>
                </a:tc>
              </a:tr>
            </a:tbl>
          </a:graphicData>
        </a:graphic>
      </p:graphicFrame>
    </p:spTree>
    <p:extLst>
      <p:ext uri="{BB962C8B-B14F-4D97-AF65-F5344CB8AC3E}">
        <p14:creationId xmlns:p14="http://schemas.microsoft.com/office/powerpoint/2010/main" val="24043008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smtClean="0">
                <a:effectLst>
                  <a:outerShdw blurRad="38100" dist="38100" dir="2700000" algn="tl">
                    <a:srgbClr val="000000">
                      <a:alpha val="43137"/>
                    </a:srgbClr>
                  </a:outerShdw>
                </a:effectLst>
              </a:rPr>
              <a:t>Sökläsning</a:t>
            </a:r>
            <a:endParaRPr lang="sv-SE"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sv-SE" b="1" dirty="0">
                <a:solidFill>
                  <a:srgbClr val="FF0000"/>
                </a:solidFill>
              </a:rPr>
              <a:t>När?</a:t>
            </a:r>
          </a:p>
          <a:p>
            <a:r>
              <a:rPr lang="sv-SE" dirty="0"/>
              <a:t>När du letar efter en särskild detalj eller ett särskilt ord...</a:t>
            </a:r>
          </a:p>
          <a:p>
            <a:pPr marL="0" indent="0">
              <a:buNone/>
            </a:pPr>
            <a:r>
              <a:rPr lang="sv-SE" b="1" dirty="0" smtClean="0">
                <a:solidFill>
                  <a:srgbClr val="0070C0"/>
                </a:solidFill>
              </a:rPr>
              <a:t>Hur?</a:t>
            </a:r>
          </a:p>
          <a:p>
            <a:r>
              <a:rPr lang="sv-SE" dirty="0" smtClean="0"/>
              <a:t>Läs </a:t>
            </a:r>
            <a:r>
              <a:rPr lang="sv-SE" dirty="0"/>
              <a:t>inte varje ord eller varje </a:t>
            </a:r>
            <a:r>
              <a:rPr lang="sv-SE" dirty="0" smtClean="0"/>
              <a:t>rad…</a:t>
            </a:r>
            <a:endParaRPr lang="sv-SE" dirty="0"/>
          </a:p>
          <a:p>
            <a:r>
              <a:rPr lang="sv-SE" dirty="0" smtClean="0"/>
              <a:t>Låt blicken glidaöver texten som omdu letade med ficklampa…</a:t>
            </a:r>
          </a:p>
          <a:p>
            <a:endParaRPr lang="sv-SE" dirty="0"/>
          </a:p>
        </p:txBody>
      </p:sp>
    </p:spTree>
    <p:extLst>
      <p:ext uri="{BB962C8B-B14F-4D97-AF65-F5344CB8AC3E}">
        <p14:creationId xmlns:p14="http://schemas.microsoft.com/office/powerpoint/2010/main" val="26404222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smtClean="0"/>
              <a:t>Översiktsläsning</a:t>
            </a:r>
            <a:endParaRPr lang="sv-SE" b="1" dirty="0"/>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pPr marL="0" indent="0">
              <a:buNone/>
            </a:pPr>
            <a:r>
              <a:rPr lang="sv-SE" sz="2800" b="1" dirty="0" smtClean="0">
                <a:solidFill>
                  <a:srgbClr val="FF0000"/>
                </a:solidFill>
              </a:rPr>
              <a:t>När?</a:t>
            </a:r>
          </a:p>
          <a:p>
            <a:r>
              <a:rPr lang="sv-SE" sz="2800" dirty="0" smtClean="0"/>
              <a:t>När du är på jakt efter användbar information från flera olika källor, eller för att få överblick över en bok, text, nätsida...</a:t>
            </a:r>
          </a:p>
          <a:p>
            <a:pPr marL="0" indent="0">
              <a:buNone/>
            </a:pPr>
            <a:r>
              <a:rPr lang="sv-SE" sz="2800" b="1" dirty="0" smtClean="0">
                <a:solidFill>
                  <a:srgbClr val="0070C0"/>
                </a:solidFill>
              </a:rPr>
              <a:t>Hur?</a:t>
            </a:r>
          </a:p>
          <a:p>
            <a:r>
              <a:rPr lang="sv-SE" sz="2800" dirty="0" smtClean="0"/>
              <a:t>Läs igenom </a:t>
            </a:r>
            <a:r>
              <a:rPr lang="sv-SE" sz="2800" b="1" dirty="0" smtClean="0"/>
              <a:t>innehållsförteckningen</a:t>
            </a:r>
            <a:r>
              <a:rPr lang="sv-SE" sz="2800" dirty="0" smtClean="0"/>
              <a:t>(om det finns en)</a:t>
            </a:r>
          </a:p>
          <a:p>
            <a:r>
              <a:rPr lang="sv-SE" sz="2800" dirty="0" smtClean="0"/>
              <a:t>Läs </a:t>
            </a:r>
            <a:r>
              <a:rPr lang="sv-SE" sz="2800" b="1" dirty="0" smtClean="0"/>
              <a:t>rubriker </a:t>
            </a:r>
            <a:r>
              <a:rPr lang="sv-SE" sz="2800" dirty="0" smtClean="0"/>
              <a:t>och </a:t>
            </a:r>
            <a:r>
              <a:rPr lang="sv-SE" sz="2800" b="1" dirty="0" smtClean="0"/>
              <a:t>underrubriker</a:t>
            </a:r>
          </a:p>
          <a:p>
            <a:r>
              <a:rPr lang="sv-SE" sz="2800" dirty="0" smtClean="0"/>
              <a:t>Titta på </a:t>
            </a:r>
            <a:r>
              <a:rPr lang="sv-SE" sz="2800" b="1" dirty="0" smtClean="0"/>
              <a:t>bilderna</a:t>
            </a:r>
            <a:r>
              <a:rPr lang="sv-SE" sz="2800" dirty="0" smtClean="0"/>
              <a:t> och läs </a:t>
            </a:r>
            <a:r>
              <a:rPr lang="sv-SE" sz="2800" b="1" dirty="0" smtClean="0"/>
              <a:t>bildtexterna</a:t>
            </a:r>
          </a:p>
          <a:p>
            <a:r>
              <a:rPr lang="sv-SE" sz="2800" dirty="0" smtClean="0"/>
              <a:t>Läs </a:t>
            </a:r>
            <a:r>
              <a:rPr lang="sv-SE" sz="2800" b="1" dirty="0" smtClean="0"/>
              <a:t>inledningar </a:t>
            </a:r>
            <a:r>
              <a:rPr lang="sv-SE" sz="2800" dirty="0" smtClean="0"/>
              <a:t>och </a:t>
            </a:r>
            <a:r>
              <a:rPr lang="sv-SE" sz="2800" b="1" dirty="0" smtClean="0"/>
              <a:t>avslutningar</a:t>
            </a:r>
            <a:r>
              <a:rPr lang="sv-SE" sz="2800" dirty="0" smtClean="0"/>
              <a:t> på varje avsnitt (där står ofta det viktigaste)</a:t>
            </a:r>
          </a:p>
          <a:p>
            <a:r>
              <a:rPr lang="sv-SE" sz="2800" dirty="0" smtClean="0"/>
              <a:t>Leta </a:t>
            </a:r>
            <a:r>
              <a:rPr lang="sv-SE" sz="2800" b="1" dirty="0" smtClean="0"/>
              <a:t>betydelsebärande ord </a:t>
            </a:r>
            <a:r>
              <a:rPr lang="sv-SE" sz="2800" dirty="0" smtClean="0"/>
              <a:t>(substantiv)</a:t>
            </a:r>
          </a:p>
          <a:p>
            <a:endParaRPr lang="sv-SE" sz="2800" dirty="0"/>
          </a:p>
        </p:txBody>
      </p:sp>
    </p:spTree>
    <p:extLst>
      <p:ext uri="{BB962C8B-B14F-4D97-AF65-F5344CB8AC3E}">
        <p14:creationId xmlns:p14="http://schemas.microsoft.com/office/powerpoint/2010/main" val="4361474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smtClean="0"/>
              <a:t>Djupläsning</a:t>
            </a:r>
            <a:endParaRPr lang="sv-SE" b="1" dirty="0"/>
          </a:p>
        </p:txBody>
      </p:sp>
      <p:sp>
        <p:nvSpPr>
          <p:cNvPr id="3" name="Content Placeholder 2"/>
          <p:cNvSpPr>
            <a:spLocks noGrp="1"/>
          </p:cNvSpPr>
          <p:nvPr>
            <p:ph idx="1"/>
          </p:nvPr>
        </p:nvSpPr>
        <p:spPr/>
        <p:txBody>
          <a:bodyPr/>
          <a:lstStyle/>
          <a:p>
            <a:pPr marL="0" indent="0">
              <a:buNone/>
            </a:pPr>
            <a:r>
              <a:rPr lang="sv-SE" b="1" dirty="0" smtClean="0">
                <a:solidFill>
                  <a:srgbClr val="FF0000"/>
                </a:solidFill>
              </a:rPr>
              <a:t>När?</a:t>
            </a:r>
          </a:p>
          <a:p>
            <a:r>
              <a:rPr lang="sv-SE" dirty="0" smtClean="0"/>
              <a:t>När du ska besvara frågor som kräver resonemang och förståelse…</a:t>
            </a:r>
          </a:p>
          <a:p>
            <a:r>
              <a:rPr lang="sv-SE" dirty="0" smtClean="0"/>
              <a:t>När du läser berättande texter, romaner, dikter...</a:t>
            </a:r>
          </a:p>
          <a:p>
            <a:r>
              <a:rPr lang="sv-SE" dirty="0" smtClean="0"/>
              <a:t>När du läser i en lärobok för att förstå och lära in något…</a:t>
            </a:r>
          </a:p>
          <a:p>
            <a:r>
              <a:rPr lang="sv-SE" dirty="0" smtClean="0"/>
              <a:t>När du läser en instruktion...</a:t>
            </a:r>
          </a:p>
          <a:p>
            <a:endParaRPr lang="sv-SE" dirty="0"/>
          </a:p>
        </p:txBody>
      </p:sp>
    </p:spTree>
    <p:extLst>
      <p:ext uri="{BB962C8B-B14F-4D97-AF65-F5344CB8AC3E}">
        <p14:creationId xmlns:p14="http://schemas.microsoft.com/office/powerpoint/2010/main" val="19386611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sv-SE" b="1" dirty="0" smtClean="0">
                <a:solidFill>
                  <a:srgbClr val="0070C0"/>
                </a:solidFill>
              </a:rPr>
              <a:t>Hur?</a:t>
            </a:r>
          </a:p>
          <a:p>
            <a:r>
              <a:rPr lang="sv-SE" dirty="0" smtClean="0"/>
              <a:t>Du läser </a:t>
            </a:r>
            <a:r>
              <a:rPr lang="sv-SE" b="1" dirty="0" smtClean="0"/>
              <a:t>alla ord</a:t>
            </a:r>
          </a:p>
          <a:p>
            <a:r>
              <a:rPr lang="sv-SE" dirty="0" smtClean="0"/>
              <a:t>Du läser </a:t>
            </a:r>
            <a:r>
              <a:rPr lang="sv-SE" b="1" dirty="0" smtClean="0"/>
              <a:t>långsamt</a:t>
            </a:r>
            <a:r>
              <a:rPr lang="sv-SE" dirty="0" smtClean="0"/>
              <a:t> och </a:t>
            </a:r>
            <a:r>
              <a:rPr lang="sv-SE" b="1" dirty="0" smtClean="0"/>
              <a:t>koncentrerat</a:t>
            </a:r>
            <a:r>
              <a:rPr lang="sv-SE" dirty="0" smtClean="0"/>
              <a:t> så att du kan följa med i handlingen eller resonemanget</a:t>
            </a:r>
          </a:p>
          <a:p>
            <a:r>
              <a:rPr lang="sv-SE" dirty="0" smtClean="0"/>
              <a:t>Du backar och </a:t>
            </a:r>
            <a:r>
              <a:rPr lang="sv-SE" b="1" dirty="0" smtClean="0"/>
              <a:t>läser om </a:t>
            </a:r>
            <a:r>
              <a:rPr lang="sv-SE" dirty="0" smtClean="0"/>
              <a:t>om du tappar tråden</a:t>
            </a:r>
          </a:p>
          <a:p>
            <a:r>
              <a:rPr lang="sv-SE" dirty="0" smtClean="0"/>
              <a:t>Du stannar upp och </a:t>
            </a:r>
            <a:r>
              <a:rPr lang="sv-SE" b="1" dirty="0" smtClean="0"/>
              <a:t>återberätta/sammanfatta</a:t>
            </a:r>
            <a:r>
              <a:rPr lang="sv-SE" dirty="0" smtClean="0"/>
              <a:t> för dig själv</a:t>
            </a:r>
          </a:p>
          <a:p>
            <a:r>
              <a:rPr lang="sv-SE" dirty="0" smtClean="0"/>
              <a:t>Du är </a:t>
            </a:r>
            <a:r>
              <a:rPr lang="sv-SE" b="1" dirty="0" smtClean="0"/>
              <a:t>kritisk! </a:t>
            </a:r>
            <a:r>
              <a:rPr lang="sv-SE" dirty="0" smtClean="0"/>
              <a:t>Fundera över om det som sägs är sant, vilka fakta har valts ut och varför? </a:t>
            </a:r>
            <a:endParaRPr lang="sv-SE" dirty="0"/>
          </a:p>
        </p:txBody>
      </p:sp>
    </p:spTree>
    <p:extLst>
      <p:ext uri="{BB962C8B-B14F-4D97-AF65-F5344CB8AC3E}">
        <p14:creationId xmlns:p14="http://schemas.microsoft.com/office/powerpoint/2010/main" val="11654908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smtClean="0"/>
              <a:t>Att anpassa läshastigheten</a:t>
            </a:r>
            <a:endParaRPr lang="sv-SE" b="1" dirty="0"/>
          </a:p>
        </p:txBody>
      </p:sp>
      <p:sp>
        <p:nvSpPr>
          <p:cNvPr id="3" name="Content Placeholder 2"/>
          <p:cNvSpPr>
            <a:spLocks noGrp="1"/>
          </p:cNvSpPr>
          <p:nvPr>
            <p:ph idx="1"/>
          </p:nvPr>
        </p:nvSpPr>
        <p:spPr/>
        <p:txBody>
          <a:bodyPr>
            <a:normAutofit lnSpcReduction="10000"/>
          </a:bodyPr>
          <a:lstStyle/>
          <a:p>
            <a:pPr marL="0" indent="0">
              <a:buNone/>
            </a:pPr>
            <a:r>
              <a:rPr lang="sv-SE" dirty="0" smtClean="0"/>
              <a:t>Anpassa hastigheten efter </a:t>
            </a:r>
            <a:r>
              <a:rPr lang="sv-SE" b="1" dirty="0" smtClean="0">
                <a:solidFill>
                  <a:srgbClr val="FF0000"/>
                </a:solidFill>
              </a:rPr>
              <a:t>texten</a:t>
            </a:r>
            <a:r>
              <a:rPr lang="sv-SE" dirty="0" smtClean="0"/>
              <a:t> och </a:t>
            </a:r>
            <a:r>
              <a:rPr lang="sv-SE" b="1" dirty="0" smtClean="0">
                <a:solidFill>
                  <a:srgbClr val="FF0000"/>
                </a:solidFill>
              </a:rPr>
              <a:t>syftet</a:t>
            </a:r>
            <a:r>
              <a:rPr lang="sv-SE" dirty="0" smtClean="0">
                <a:solidFill>
                  <a:srgbClr val="FF0000"/>
                </a:solidFill>
              </a:rPr>
              <a:t> </a:t>
            </a:r>
            <a:r>
              <a:rPr lang="sv-SE" dirty="0" smtClean="0"/>
              <a:t>med läsningen</a:t>
            </a:r>
          </a:p>
          <a:p>
            <a:pPr marL="0" indent="0">
              <a:buNone/>
            </a:pPr>
            <a:endParaRPr lang="sv-SE" b="1" dirty="0" smtClean="0">
              <a:solidFill>
                <a:srgbClr val="FF0000"/>
              </a:solidFill>
            </a:endParaRPr>
          </a:p>
          <a:p>
            <a:pPr marL="0" indent="0">
              <a:buNone/>
            </a:pPr>
            <a:r>
              <a:rPr lang="sv-SE" b="1" dirty="0" smtClean="0">
                <a:solidFill>
                  <a:srgbClr val="FF0000"/>
                </a:solidFill>
              </a:rPr>
              <a:t>Sänk hastigheten!</a:t>
            </a:r>
          </a:p>
          <a:p>
            <a:r>
              <a:rPr lang="sv-SE" dirty="0" smtClean="0"/>
              <a:t>Många okända ord</a:t>
            </a:r>
          </a:p>
          <a:p>
            <a:r>
              <a:rPr lang="sv-SE" dirty="0" smtClean="0"/>
              <a:t>Många långa och krångliga meningar</a:t>
            </a:r>
          </a:p>
          <a:p>
            <a:r>
              <a:rPr lang="sv-SE" dirty="0" smtClean="0"/>
              <a:t>Informationstät text – mycket fakta</a:t>
            </a:r>
          </a:p>
          <a:p>
            <a:r>
              <a:rPr lang="sv-SE" dirty="0" smtClean="0"/>
              <a:t>Svårt att ”hänga med” och förstå</a:t>
            </a:r>
          </a:p>
          <a:p>
            <a:endParaRPr lang="sv-SE" dirty="0"/>
          </a:p>
        </p:txBody>
      </p:sp>
      <p:pic>
        <p:nvPicPr>
          <p:cNvPr id="1027" name="Picture 3" descr="C:\Users\Anders\AppData\Local\Microsoft\Windows\Temporary Internet Files\Content.IE5\RAIFP4MQ\MC90044156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86400" y="2286000"/>
            <a:ext cx="1822450" cy="1768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08011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smtClean="0"/>
              <a:t>Att läsa mellan raderna</a:t>
            </a:r>
            <a:endParaRPr lang="sv-SE" b="1" dirty="0"/>
          </a:p>
        </p:txBody>
      </p:sp>
      <p:sp>
        <p:nvSpPr>
          <p:cNvPr id="3" name="Content Placeholder 2"/>
          <p:cNvSpPr>
            <a:spLocks noGrp="1"/>
          </p:cNvSpPr>
          <p:nvPr>
            <p:ph idx="1"/>
          </p:nvPr>
        </p:nvSpPr>
        <p:spPr>
          <a:xfrm>
            <a:off x="457200" y="1295400"/>
            <a:ext cx="8229600" cy="4830763"/>
          </a:xfrm>
        </p:spPr>
        <p:txBody>
          <a:bodyPr>
            <a:normAutofit fontScale="77500" lnSpcReduction="20000"/>
          </a:bodyPr>
          <a:lstStyle/>
          <a:p>
            <a:pPr marL="0" indent="0">
              <a:buNone/>
            </a:pPr>
            <a:r>
              <a:rPr lang="sv-SE" dirty="0" smtClean="0"/>
              <a:t>Innebär att man läser något som författaren inte säger rakt ut.</a:t>
            </a:r>
          </a:p>
          <a:p>
            <a:pPr marL="0" indent="0">
              <a:buNone/>
            </a:pPr>
            <a:endParaRPr lang="sv-SE" sz="1900" dirty="0" smtClean="0"/>
          </a:p>
          <a:p>
            <a:pPr marL="0" indent="0">
              <a:buNone/>
            </a:pPr>
            <a:r>
              <a:rPr lang="sv-SE" dirty="0" smtClean="0"/>
              <a:t>Både i skönlitteratur och sakprosa</a:t>
            </a:r>
          </a:p>
          <a:p>
            <a:pPr marL="0" indent="0">
              <a:buNone/>
            </a:pPr>
            <a:endParaRPr lang="sv-SE" sz="1700" dirty="0" smtClean="0"/>
          </a:p>
          <a:p>
            <a:pPr marL="0" indent="0">
              <a:buNone/>
            </a:pPr>
            <a:r>
              <a:rPr lang="sv-SE" dirty="0" smtClean="0"/>
              <a:t>Du hämtar </a:t>
            </a:r>
            <a:r>
              <a:rPr lang="sv-SE" b="1" dirty="0" smtClean="0"/>
              <a:t>ledtrådar</a:t>
            </a:r>
            <a:r>
              <a:rPr lang="sv-SE" dirty="0" smtClean="0"/>
              <a:t> från:</a:t>
            </a:r>
          </a:p>
          <a:p>
            <a:r>
              <a:rPr lang="sv-SE" b="1" dirty="0" smtClean="0">
                <a:solidFill>
                  <a:srgbClr val="FF0000"/>
                </a:solidFill>
              </a:rPr>
              <a:t>Andra ställen i texten</a:t>
            </a:r>
          </a:p>
          <a:p>
            <a:r>
              <a:rPr lang="sv-SE" b="1" dirty="0" smtClean="0">
                <a:solidFill>
                  <a:srgbClr val="0070C0"/>
                </a:solidFill>
              </a:rPr>
              <a:t>Från egna erfarenheter</a:t>
            </a:r>
          </a:p>
          <a:p>
            <a:endParaRPr lang="sv-SE" b="1" dirty="0" smtClean="0">
              <a:solidFill>
                <a:srgbClr val="0070C0"/>
              </a:solidFill>
            </a:endParaRPr>
          </a:p>
          <a:p>
            <a:pPr marL="0" indent="0">
              <a:buNone/>
            </a:pPr>
            <a:r>
              <a:rPr lang="sv-SE" dirty="0" smtClean="0"/>
              <a:t>Bli bättre på det genom att:</a:t>
            </a:r>
          </a:p>
          <a:p>
            <a:r>
              <a:rPr lang="sv-SE" b="1" dirty="0" smtClean="0"/>
              <a:t>samtala om </a:t>
            </a:r>
            <a:r>
              <a:rPr lang="sv-SE" dirty="0" smtClean="0"/>
              <a:t>texten (innan, under och efter läsningen)</a:t>
            </a:r>
          </a:p>
          <a:p>
            <a:r>
              <a:rPr lang="sv-SE" b="1" dirty="0" smtClean="0"/>
              <a:t>fundera </a:t>
            </a:r>
            <a:r>
              <a:rPr lang="sv-SE" b="1" dirty="0"/>
              <a:t>i förväg </a:t>
            </a:r>
            <a:r>
              <a:rPr lang="sv-SE" dirty="0" smtClean="0"/>
              <a:t>om texten</a:t>
            </a:r>
          </a:p>
          <a:p>
            <a:r>
              <a:rPr lang="sv-SE" b="1" dirty="0" smtClean="0"/>
              <a:t>ställa frågor </a:t>
            </a:r>
            <a:r>
              <a:rPr lang="sv-SE" dirty="0" smtClean="0"/>
              <a:t>till texten</a:t>
            </a:r>
          </a:p>
          <a:p>
            <a:r>
              <a:rPr lang="sv-SE" b="1" dirty="0" smtClean="0"/>
              <a:t>sammanfatta</a:t>
            </a:r>
            <a:r>
              <a:rPr lang="sv-SE" dirty="0" smtClean="0"/>
              <a:t> innehållet i texten</a:t>
            </a:r>
            <a:endParaRPr lang="sv-SE" dirty="0"/>
          </a:p>
        </p:txBody>
      </p:sp>
      <p:pic>
        <p:nvPicPr>
          <p:cNvPr id="2051" name="Picture 3" descr="C:\Users\Anders\AppData\Local\Microsoft\Windows\Temporary Internet Files\Content.IE5\RXUHMI9W\MC90030027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2438400"/>
            <a:ext cx="1808683" cy="16239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27690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Förkunskaper och erfarenheter</a:t>
            </a:r>
            <a:endParaRPr lang="sv-SE" b="1" dirty="0"/>
          </a:p>
        </p:txBody>
      </p:sp>
      <p:sp>
        <p:nvSpPr>
          <p:cNvPr id="3" name="Platshållare för innehåll 2"/>
          <p:cNvSpPr>
            <a:spLocks noGrp="1"/>
          </p:cNvSpPr>
          <p:nvPr>
            <p:ph idx="1"/>
          </p:nvPr>
        </p:nvSpPr>
        <p:spPr/>
        <p:txBody>
          <a:bodyPr>
            <a:normAutofit/>
          </a:bodyPr>
          <a:lstStyle/>
          <a:p>
            <a:r>
              <a:rPr lang="sv-SE" sz="2800" dirty="0" smtClean="0"/>
              <a:t>En författare måste lita på att alla har gemensamma </a:t>
            </a:r>
            <a:r>
              <a:rPr lang="sv-SE" sz="2800" b="1" dirty="0" smtClean="0">
                <a:solidFill>
                  <a:srgbClr val="FF0000"/>
                </a:solidFill>
              </a:rPr>
              <a:t>förkunskaper</a:t>
            </a:r>
          </a:p>
          <a:p>
            <a:r>
              <a:rPr lang="sv-SE" sz="2800" dirty="0" smtClean="0"/>
              <a:t>Förkunskaper = Kunskaper som man har innan man börjar läsa.</a:t>
            </a:r>
          </a:p>
          <a:p>
            <a:r>
              <a:rPr lang="sv-SE" sz="2800" dirty="0" smtClean="0"/>
              <a:t>Bra att </a:t>
            </a:r>
            <a:r>
              <a:rPr lang="sv-SE" sz="2800" b="1" dirty="0" smtClean="0">
                <a:solidFill>
                  <a:srgbClr val="FF0000"/>
                </a:solidFill>
              </a:rPr>
              <a:t>”väcka” </a:t>
            </a:r>
            <a:r>
              <a:rPr lang="sv-SE" sz="2800" dirty="0" smtClean="0"/>
              <a:t>förkunskaperna innan man börjar läsa (tankekarta, gemensam genomgång, frågor)</a:t>
            </a:r>
          </a:p>
          <a:p>
            <a:r>
              <a:rPr lang="sv-SE" sz="2800" b="1" dirty="0" smtClean="0">
                <a:solidFill>
                  <a:srgbClr val="FF0000"/>
                </a:solidFill>
              </a:rPr>
              <a:t>Fundera i förväg </a:t>
            </a:r>
            <a:r>
              <a:rPr lang="sv-SE" sz="2800" dirty="0" smtClean="0"/>
              <a:t>på vad du vet om textens ämne</a:t>
            </a:r>
            <a:endParaRPr lang="sv-SE" sz="2800" dirty="0"/>
          </a:p>
        </p:txBody>
      </p:sp>
    </p:spTree>
    <p:extLst>
      <p:ext uri="{BB962C8B-B14F-4D97-AF65-F5344CB8AC3E}">
        <p14:creationId xmlns:p14="http://schemas.microsoft.com/office/powerpoint/2010/main" val="29912309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sv-SE" b="1" dirty="0" smtClean="0"/>
              <a:t>Olika slags frågor</a:t>
            </a:r>
            <a:endParaRPr lang="sv-SE" b="1" dirty="0"/>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pPr marL="0" indent="0">
              <a:buNone/>
            </a:pPr>
            <a:r>
              <a:rPr lang="sv-SE" dirty="0" smtClean="0"/>
              <a:t>Bra frågor plockar ut det viktigaste i en text – en slags sammanfattning ( t ex instuderingsfrågor)</a:t>
            </a:r>
          </a:p>
          <a:p>
            <a:pPr marL="0" indent="0">
              <a:buNone/>
            </a:pPr>
            <a:endParaRPr lang="sv-SE" sz="1600" dirty="0" smtClean="0"/>
          </a:p>
          <a:p>
            <a:pPr marL="0" indent="0">
              <a:buNone/>
            </a:pPr>
            <a:r>
              <a:rPr lang="sv-SE" dirty="0" smtClean="0"/>
              <a:t>Tre olika slags frågor:</a:t>
            </a:r>
          </a:p>
          <a:p>
            <a:r>
              <a:rPr lang="sv-SE" b="1" dirty="0" smtClean="0"/>
              <a:t>Svaret står precis där</a:t>
            </a:r>
          </a:p>
          <a:p>
            <a:r>
              <a:rPr lang="sv-SE" b="1" dirty="0" smtClean="0"/>
              <a:t>Svaret finns mellan raderna</a:t>
            </a:r>
          </a:p>
          <a:p>
            <a:r>
              <a:rPr lang="sv-SE" b="1" dirty="0" smtClean="0"/>
              <a:t>Svaret finns bara hos dig själv</a:t>
            </a:r>
          </a:p>
          <a:p>
            <a:endParaRPr lang="sv-SE" dirty="0" smtClean="0"/>
          </a:p>
          <a:p>
            <a:pPr marL="0" indent="0">
              <a:buNone/>
            </a:pPr>
            <a:r>
              <a:rPr lang="sv-SE" b="1" dirty="0" smtClean="0">
                <a:solidFill>
                  <a:srgbClr val="FF0000"/>
                </a:solidFill>
              </a:rPr>
              <a:t>Varning!</a:t>
            </a:r>
          </a:p>
          <a:p>
            <a:pPr marL="0" indent="0">
              <a:buNone/>
            </a:pPr>
            <a:r>
              <a:rPr lang="sv-SE" dirty="0" smtClean="0"/>
              <a:t>man kan </a:t>
            </a:r>
            <a:r>
              <a:rPr lang="sv-SE" b="1" dirty="0" smtClean="0">
                <a:solidFill>
                  <a:srgbClr val="FF0000"/>
                </a:solidFill>
              </a:rPr>
              <a:t>INTE</a:t>
            </a:r>
            <a:r>
              <a:rPr lang="sv-SE" b="1" dirty="0" smtClean="0"/>
              <a:t> </a:t>
            </a:r>
            <a:r>
              <a:rPr lang="sv-SE" dirty="0" smtClean="0"/>
              <a:t>alltid hitta svaret på </a:t>
            </a:r>
            <a:r>
              <a:rPr lang="sv-SE" b="1" dirty="0" smtClean="0">
                <a:solidFill>
                  <a:srgbClr val="FF0000"/>
                </a:solidFill>
              </a:rPr>
              <a:t>ETT ENDA</a:t>
            </a:r>
            <a:r>
              <a:rPr lang="sv-SE" dirty="0" smtClean="0">
                <a:solidFill>
                  <a:srgbClr val="FF0000"/>
                </a:solidFill>
              </a:rPr>
              <a:t> </a:t>
            </a:r>
            <a:r>
              <a:rPr lang="sv-SE" dirty="0" smtClean="0"/>
              <a:t>ställe i texten – måste kanske läsa mellan raderna</a:t>
            </a:r>
            <a:endParaRPr lang="sv-SE" dirty="0"/>
          </a:p>
        </p:txBody>
      </p:sp>
    </p:spTree>
    <p:extLst>
      <p:ext uri="{BB962C8B-B14F-4D97-AF65-F5344CB8AC3E}">
        <p14:creationId xmlns:p14="http://schemas.microsoft.com/office/powerpoint/2010/main" val="28721246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smtClean="0"/>
              <a:t>Ställa egna frågor</a:t>
            </a:r>
            <a:endParaRPr lang="sv-SE" b="1" dirty="0"/>
          </a:p>
        </p:txBody>
      </p:sp>
      <p:sp>
        <p:nvSpPr>
          <p:cNvPr id="3" name="Content Placeholder 2"/>
          <p:cNvSpPr>
            <a:spLocks noGrp="1"/>
          </p:cNvSpPr>
          <p:nvPr>
            <p:ph idx="1"/>
          </p:nvPr>
        </p:nvSpPr>
        <p:spPr>
          <a:xfrm>
            <a:off x="457200" y="1295400"/>
            <a:ext cx="8229600" cy="4830763"/>
          </a:xfrm>
        </p:spPr>
        <p:txBody>
          <a:bodyPr>
            <a:normAutofit/>
          </a:bodyPr>
          <a:lstStyle/>
          <a:p>
            <a:pPr marL="0" indent="0">
              <a:buNone/>
            </a:pPr>
            <a:r>
              <a:rPr lang="sv-SE" sz="2400" dirty="0" smtClean="0"/>
              <a:t>Ett sätt att öva sig på att läsa mellan raderna är att ställa egna frågor till texten. </a:t>
            </a:r>
            <a:r>
              <a:rPr lang="sv-SE" sz="2400" b="1" dirty="0" smtClean="0">
                <a:solidFill>
                  <a:srgbClr val="FF0000"/>
                </a:solidFill>
              </a:rPr>
              <a:t>(både före, under och efter läsningen)</a:t>
            </a:r>
          </a:p>
          <a:p>
            <a:pPr marL="0" indent="0">
              <a:buNone/>
            </a:pPr>
            <a:endParaRPr lang="sv-SE" sz="2400" dirty="0" smtClean="0"/>
          </a:p>
          <a:p>
            <a:pPr marL="0" indent="0">
              <a:buNone/>
            </a:pPr>
            <a:r>
              <a:rPr lang="sv-SE" sz="2400" dirty="0" smtClean="0"/>
              <a:t>Man </a:t>
            </a:r>
            <a:r>
              <a:rPr lang="sv-SE" sz="2400" dirty="0"/>
              <a:t>kan ställa </a:t>
            </a:r>
            <a:r>
              <a:rPr lang="sv-SE" sz="2400" dirty="0" smtClean="0"/>
              <a:t>frågor:</a:t>
            </a:r>
          </a:p>
          <a:p>
            <a:r>
              <a:rPr lang="sv-SE" sz="2400" dirty="0"/>
              <a:t>f</a:t>
            </a:r>
            <a:r>
              <a:rPr lang="sv-SE" sz="2400" dirty="0" smtClean="0"/>
              <a:t>ör att </a:t>
            </a:r>
            <a:r>
              <a:rPr lang="sv-SE" sz="2400" b="1" dirty="0" smtClean="0"/>
              <a:t>förutsäga</a:t>
            </a:r>
            <a:r>
              <a:rPr lang="sv-SE" sz="2400" dirty="0" smtClean="0"/>
              <a:t> vad texten kommer att handla om...</a:t>
            </a:r>
          </a:p>
          <a:p>
            <a:r>
              <a:rPr lang="sv-SE" sz="2400" dirty="0"/>
              <a:t>f</a:t>
            </a:r>
            <a:r>
              <a:rPr lang="sv-SE" sz="2400" dirty="0" smtClean="0"/>
              <a:t>ör att </a:t>
            </a:r>
            <a:r>
              <a:rPr lang="sv-SE" sz="2400" b="1" dirty="0" smtClean="0"/>
              <a:t>få reda på </a:t>
            </a:r>
            <a:r>
              <a:rPr lang="sv-SE" sz="2400" dirty="0" smtClean="0"/>
              <a:t>något om </a:t>
            </a:r>
            <a:r>
              <a:rPr lang="sv-SE" sz="2400" b="1" dirty="0" smtClean="0"/>
              <a:t>innehållet</a:t>
            </a:r>
            <a:r>
              <a:rPr lang="sv-SE" sz="2400" dirty="0" smtClean="0"/>
              <a:t> (svaret finns i texten)...</a:t>
            </a:r>
          </a:p>
          <a:p>
            <a:r>
              <a:rPr lang="sv-SE" sz="2400" dirty="0" smtClean="0"/>
              <a:t>om </a:t>
            </a:r>
            <a:r>
              <a:rPr lang="sv-SE" sz="2400" dirty="0"/>
              <a:t>sådant man </a:t>
            </a:r>
            <a:r>
              <a:rPr lang="sv-SE" sz="2400" b="1" dirty="0"/>
              <a:t>vill ta reda </a:t>
            </a:r>
            <a:r>
              <a:rPr lang="sv-SE" sz="2400" dirty="0"/>
              <a:t>på eller </a:t>
            </a:r>
            <a:r>
              <a:rPr lang="sv-SE" sz="2400" b="1" dirty="0" smtClean="0"/>
              <a:t>undrar över</a:t>
            </a:r>
            <a:r>
              <a:rPr lang="sv-SE" sz="2400" dirty="0" smtClean="0"/>
              <a:t>... </a:t>
            </a:r>
          </a:p>
          <a:p>
            <a:r>
              <a:rPr lang="sv-SE" sz="2400" dirty="0" smtClean="0"/>
              <a:t>För att få fram vad som är </a:t>
            </a:r>
            <a:r>
              <a:rPr lang="sv-SE" sz="2400" b="1" dirty="0" smtClean="0"/>
              <a:t>viktigt</a:t>
            </a:r>
            <a:r>
              <a:rPr lang="sv-SE" sz="2400" dirty="0" smtClean="0"/>
              <a:t> i en text...</a:t>
            </a:r>
          </a:p>
          <a:p>
            <a:r>
              <a:rPr lang="sv-SE" sz="2400" dirty="0" smtClean="0"/>
              <a:t>För att testa sin egen </a:t>
            </a:r>
            <a:r>
              <a:rPr lang="sv-SE" sz="2400" b="1" dirty="0" smtClean="0"/>
              <a:t>förståelse</a:t>
            </a:r>
            <a:r>
              <a:rPr lang="sv-SE" sz="2400" dirty="0" smtClean="0"/>
              <a:t>...</a:t>
            </a:r>
          </a:p>
          <a:p>
            <a:r>
              <a:rPr lang="sv-SE" sz="2400" dirty="0" smtClean="0"/>
              <a:t>För att </a:t>
            </a:r>
            <a:r>
              <a:rPr lang="sv-SE" sz="2400" b="1" dirty="0" smtClean="0"/>
              <a:t>lära in</a:t>
            </a:r>
            <a:r>
              <a:rPr lang="sv-SE" sz="2400" dirty="0" smtClean="0"/>
              <a:t>...</a:t>
            </a:r>
          </a:p>
          <a:p>
            <a:r>
              <a:rPr lang="sv-SE" sz="2400" dirty="0" smtClean="0"/>
              <a:t>För att </a:t>
            </a:r>
            <a:r>
              <a:rPr lang="sv-SE" sz="2400" b="1" dirty="0" smtClean="0"/>
              <a:t>reda ut oklarheter </a:t>
            </a:r>
            <a:r>
              <a:rPr lang="sv-SE" sz="2400" dirty="0" smtClean="0"/>
              <a:t>och </a:t>
            </a:r>
            <a:r>
              <a:rPr lang="sv-SE" sz="2400" b="1" dirty="0" smtClean="0"/>
              <a:t>svåra ord</a:t>
            </a:r>
            <a:r>
              <a:rPr lang="sv-SE" sz="2400" dirty="0" smtClean="0"/>
              <a:t>...</a:t>
            </a:r>
          </a:p>
        </p:txBody>
      </p:sp>
    </p:spTree>
    <p:extLst>
      <p:ext uri="{BB962C8B-B14F-4D97-AF65-F5344CB8AC3E}">
        <p14:creationId xmlns:p14="http://schemas.microsoft.com/office/powerpoint/2010/main" val="35991992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600" b="1" dirty="0" smtClean="0"/>
              <a:t>Före läsningen</a:t>
            </a:r>
            <a:r>
              <a:rPr lang="sv-SE" sz="3200" b="1" dirty="0" smtClean="0"/>
              <a:t> </a:t>
            </a:r>
            <a:r>
              <a:rPr lang="sv-SE" sz="2400" b="1" dirty="0" smtClean="0"/>
              <a:t>(frågor)</a:t>
            </a:r>
            <a:endParaRPr lang="sv-SE" sz="2400" b="1" dirty="0"/>
          </a:p>
        </p:txBody>
      </p:sp>
      <p:sp>
        <p:nvSpPr>
          <p:cNvPr id="3" name="Content Placeholder 2"/>
          <p:cNvSpPr>
            <a:spLocks noGrp="1"/>
          </p:cNvSpPr>
          <p:nvPr>
            <p:ph idx="1"/>
          </p:nvPr>
        </p:nvSpPr>
        <p:spPr/>
        <p:txBody>
          <a:bodyPr>
            <a:normAutofit/>
          </a:bodyPr>
          <a:lstStyle/>
          <a:p>
            <a:r>
              <a:rPr lang="sv-SE" sz="2400" dirty="0" smtClean="0"/>
              <a:t>Vad </a:t>
            </a:r>
            <a:r>
              <a:rPr lang="sv-SE" sz="2400" dirty="0"/>
              <a:t>kan du säga om texten utan att ha läst den? </a:t>
            </a:r>
          </a:p>
          <a:p>
            <a:r>
              <a:rPr lang="sv-SE" sz="2400" dirty="0"/>
              <a:t>Vad avslöjar rubrikerna? </a:t>
            </a:r>
          </a:p>
          <a:p>
            <a:r>
              <a:rPr lang="sv-SE" sz="2400" dirty="0"/>
              <a:t>Vad avslöjar bilderna? </a:t>
            </a:r>
          </a:p>
          <a:p>
            <a:r>
              <a:rPr lang="sv-SE" sz="2400" dirty="0"/>
              <a:t>Vad tror du att texten ska handla om?</a:t>
            </a:r>
          </a:p>
          <a:p>
            <a:r>
              <a:rPr lang="sv-SE" sz="2400" dirty="0"/>
              <a:t>Vad vet du redan om ämnet</a:t>
            </a:r>
            <a:r>
              <a:rPr lang="sv-SE" sz="2400" dirty="0" smtClean="0"/>
              <a:t>?</a:t>
            </a:r>
          </a:p>
          <a:p>
            <a:r>
              <a:rPr lang="sv-SE" sz="2400" dirty="0" smtClean="0"/>
              <a:t>Vad vet du om författaren/skribenten?</a:t>
            </a:r>
            <a:endParaRPr lang="sv-SE" sz="2400" dirty="0"/>
          </a:p>
          <a:p>
            <a:pPr marL="0" indent="0">
              <a:buNone/>
            </a:pPr>
            <a:endParaRPr lang="sv-SE" sz="2500" dirty="0" smtClean="0"/>
          </a:p>
          <a:p>
            <a:pPr marL="0" indent="0">
              <a:buNone/>
            </a:pPr>
            <a:endParaRPr lang="sv-SE" sz="2500" dirty="0" smtClean="0"/>
          </a:p>
        </p:txBody>
      </p:sp>
    </p:spTree>
    <p:extLst>
      <p:ext uri="{BB962C8B-B14F-4D97-AF65-F5344CB8AC3E}">
        <p14:creationId xmlns:p14="http://schemas.microsoft.com/office/powerpoint/2010/main" val="4079949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effectLst>
                  <a:outerShdw blurRad="38100" dist="38100" dir="2700000" algn="tl">
                    <a:srgbClr val="000000">
                      <a:alpha val="43137"/>
                    </a:srgbClr>
                  </a:outerShdw>
                </a:effectLst>
                <a:latin typeface="+mn-lt"/>
              </a:rPr>
              <a:t>VAD INNEBÄR DET?</a:t>
            </a:r>
            <a:endParaRPr lang="sv-SE" dirty="0">
              <a:effectLst>
                <a:outerShdw blurRad="38100" dist="38100" dir="2700000" algn="tl">
                  <a:srgbClr val="000000">
                    <a:alpha val="43137"/>
                  </a:srgbClr>
                </a:outerShdw>
              </a:effectLst>
              <a:latin typeface="+mn-lt"/>
            </a:endParaRPr>
          </a:p>
        </p:txBody>
      </p:sp>
      <p:sp>
        <p:nvSpPr>
          <p:cNvPr id="4" name="Platshållare för innehåll 3"/>
          <p:cNvSpPr>
            <a:spLocks noGrp="1"/>
          </p:cNvSpPr>
          <p:nvPr>
            <p:ph idx="1"/>
          </p:nvPr>
        </p:nvSpPr>
        <p:spPr/>
        <p:txBody>
          <a:bodyPr/>
          <a:lstStyle/>
          <a:p>
            <a:r>
              <a:rPr lang="sv-SE" b="1" i="1" dirty="0">
                <a:solidFill>
                  <a:srgbClr val="FF0000"/>
                </a:solidFill>
              </a:rPr>
              <a:t>Läsa skönlitteratur och sakprosatexter med flyt</a:t>
            </a:r>
            <a:endParaRPr lang="sv-SE" dirty="0">
              <a:solidFill>
                <a:srgbClr val="FF0000"/>
              </a:solidFill>
            </a:endParaRPr>
          </a:p>
          <a:p>
            <a:r>
              <a:rPr lang="sv-SE" b="1" dirty="0"/>
              <a:t>Det betyder:</a:t>
            </a:r>
            <a:endParaRPr lang="sv-SE" dirty="0"/>
          </a:p>
          <a:p>
            <a:r>
              <a:rPr lang="sv-SE" dirty="0"/>
              <a:t>Att du ska kunna läsa med god hastighet, utan att fastna eller läsa fel, även om texten innehåller svåra ord och oberoende av vad det är för typ av text (saga, roman,  insändare, lärobokstext).</a:t>
            </a:r>
          </a:p>
          <a:p>
            <a:endParaRPr lang="sv-SE" dirty="0"/>
          </a:p>
        </p:txBody>
      </p:sp>
    </p:spTree>
    <p:extLst>
      <p:ext uri="{BB962C8B-B14F-4D97-AF65-F5344CB8AC3E}">
        <p14:creationId xmlns:p14="http://schemas.microsoft.com/office/powerpoint/2010/main" val="3793613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sv-SE" sz="3600" b="1" dirty="0"/>
              <a:t>Under </a:t>
            </a:r>
            <a:r>
              <a:rPr lang="sv-SE" sz="3600" b="1" dirty="0" smtClean="0"/>
              <a:t>läsningen</a:t>
            </a:r>
            <a:r>
              <a:rPr lang="sv-SE" sz="1800" dirty="0" smtClean="0"/>
              <a:t> </a:t>
            </a:r>
            <a:r>
              <a:rPr lang="sv-SE" sz="2400" b="1" dirty="0" smtClean="0"/>
              <a:t>(frågor)</a:t>
            </a:r>
            <a:endParaRPr lang="sv-SE" sz="2400" b="1" dirty="0"/>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r>
              <a:rPr lang="sv-SE" dirty="0" smtClean="0"/>
              <a:t>Vilka </a:t>
            </a:r>
            <a:r>
              <a:rPr lang="sv-SE" dirty="0"/>
              <a:t>frågor väcks hos dig när du läser texten? </a:t>
            </a:r>
          </a:p>
          <a:p>
            <a:r>
              <a:rPr lang="sv-SE" dirty="0"/>
              <a:t>Vad skulle du vilja </a:t>
            </a:r>
            <a:r>
              <a:rPr lang="sv-SE" dirty="0" smtClean="0"/>
              <a:t>veta?</a:t>
            </a:r>
          </a:p>
          <a:p>
            <a:r>
              <a:rPr lang="sv-SE" dirty="0" smtClean="0"/>
              <a:t>Vad </a:t>
            </a:r>
            <a:r>
              <a:rPr lang="sv-SE" dirty="0"/>
              <a:t>är svårt att förstå? </a:t>
            </a:r>
          </a:p>
          <a:p>
            <a:r>
              <a:rPr lang="sv-SE" dirty="0"/>
              <a:t>Vad kan du ta reda på? Kan du söka fakta och förklaringar på nätet? Kan du fråga någon som kan förklara? </a:t>
            </a:r>
          </a:p>
          <a:p>
            <a:r>
              <a:rPr lang="sv-SE" dirty="0"/>
              <a:t>Vilka ord var svåra att förstå? Hur kan du få reda på vad de betyder?</a:t>
            </a:r>
          </a:p>
          <a:p>
            <a:r>
              <a:rPr lang="sv-SE" dirty="0"/>
              <a:t>Vad </a:t>
            </a:r>
            <a:r>
              <a:rPr lang="sv-SE" dirty="0" smtClean="0"/>
              <a:t>betyder...?</a:t>
            </a:r>
            <a:endParaRPr lang="sv-SE" dirty="0"/>
          </a:p>
          <a:p>
            <a:r>
              <a:rPr lang="sv-SE" dirty="0"/>
              <a:t>Vad </a:t>
            </a:r>
            <a:r>
              <a:rPr lang="sv-SE" dirty="0" smtClean="0"/>
              <a:t>är...?</a:t>
            </a:r>
            <a:endParaRPr lang="sv-SE" dirty="0"/>
          </a:p>
          <a:p>
            <a:r>
              <a:rPr lang="sv-SE" dirty="0" smtClean="0"/>
              <a:t>Hur...?</a:t>
            </a:r>
            <a:endParaRPr lang="sv-SE" dirty="0"/>
          </a:p>
          <a:p>
            <a:r>
              <a:rPr lang="sv-SE" dirty="0" smtClean="0"/>
              <a:t>Varför...?</a:t>
            </a:r>
          </a:p>
          <a:p>
            <a:r>
              <a:rPr lang="sv-SE" dirty="0" smtClean="0"/>
              <a:t>Vad tror du kommer att hända?</a:t>
            </a:r>
            <a:endParaRPr lang="sv-SE" dirty="0"/>
          </a:p>
          <a:p>
            <a:endParaRPr lang="sv-SE" dirty="0"/>
          </a:p>
        </p:txBody>
      </p:sp>
    </p:spTree>
    <p:extLst>
      <p:ext uri="{BB962C8B-B14F-4D97-AF65-F5344CB8AC3E}">
        <p14:creationId xmlns:p14="http://schemas.microsoft.com/office/powerpoint/2010/main" val="35639376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020762"/>
          </a:xfrm>
        </p:spPr>
        <p:txBody>
          <a:bodyPr>
            <a:normAutofit/>
          </a:bodyPr>
          <a:lstStyle/>
          <a:p>
            <a:r>
              <a:rPr lang="sv-SE" sz="3600" b="1" dirty="0" smtClean="0"/>
              <a:t>Efter </a:t>
            </a:r>
            <a:r>
              <a:rPr lang="sv-SE" sz="3600" b="1" dirty="0"/>
              <a:t>läsningen </a:t>
            </a:r>
            <a:r>
              <a:rPr lang="sv-SE" sz="2800" b="1" dirty="0" smtClean="0"/>
              <a:t>(frågor)</a:t>
            </a:r>
            <a:endParaRPr lang="sv-SE" sz="2800" b="1" dirty="0"/>
          </a:p>
        </p:txBody>
      </p:sp>
      <p:sp>
        <p:nvSpPr>
          <p:cNvPr id="3" name="Content Placeholder 2"/>
          <p:cNvSpPr>
            <a:spLocks noGrp="1"/>
          </p:cNvSpPr>
          <p:nvPr>
            <p:ph idx="1"/>
          </p:nvPr>
        </p:nvSpPr>
        <p:spPr>
          <a:xfrm>
            <a:off x="457200" y="1219200"/>
            <a:ext cx="8229600" cy="4906963"/>
          </a:xfrm>
        </p:spPr>
        <p:txBody>
          <a:bodyPr>
            <a:normAutofit lnSpcReduction="10000"/>
          </a:bodyPr>
          <a:lstStyle/>
          <a:p>
            <a:endParaRPr lang="sv-SE" sz="2000" dirty="0" smtClean="0"/>
          </a:p>
          <a:p>
            <a:r>
              <a:rPr lang="sv-SE" sz="2400" dirty="0" smtClean="0"/>
              <a:t>Vad hände sedan?</a:t>
            </a:r>
          </a:p>
          <a:p>
            <a:r>
              <a:rPr lang="sv-SE" sz="2400" dirty="0" smtClean="0"/>
              <a:t>Vad </a:t>
            </a:r>
            <a:r>
              <a:rPr lang="sv-SE" sz="2400" dirty="0"/>
              <a:t>leder det till? Vilka följder får det?</a:t>
            </a:r>
          </a:p>
          <a:p>
            <a:r>
              <a:rPr lang="sv-SE" sz="2400" dirty="0"/>
              <a:t>Hur hänger det här ihop med det du visste tidigare?</a:t>
            </a:r>
          </a:p>
          <a:p>
            <a:r>
              <a:rPr lang="sv-SE" sz="2400" dirty="0"/>
              <a:t>Känner du igen dig i texten? Varför</a:t>
            </a:r>
            <a:r>
              <a:rPr lang="sv-SE" sz="2400" dirty="0" smtClean="0"/>
              <a:t>?</a:t>
            </a:r>
          </a:p>
          <a:p>
            <a:r>
              <a:rPr lang="sv-SE" sz="2400" dirty="0" smtClean="0"/>
              <a:t>Vad är skillnaden mellan... </a:t>
            </a:r>
            <a:r>
              <a:rPr lang="sv-SE" sz="2400" dirty="0"/>
              <a:t>o</a:t>
            </a:r>
            <a:r>
              <a:rPr lang="sv-SE" sz="2400" dirty="0" smtClean="0"/>
              <a:t>ch...?</a:t>
            </a:r>
          </a:p>
          <a:p>
            <a:r>
              <a:rPr lang="sv-SE" sz="2400" dirty="0" smtClean="0"/>
              <a:t>Vilka likheter finns mellan... och...?</a:t>
            </a:r>
            <a:endParaRPr lang="sv-SE" sz="2400" dirty="0"/>
          </a:p>
          <a:p>
            <a:r>
              <a:rPr lang="sv-SE" sz="2400" dirty="0"/>
              <a:t>Finns det något i texten som är konstigt eller inte stämmer?</a:t>
            </a:r>
          </a:p>
          <a:p>
            <a:r>
              <a:rPr lang="sv-SE" sz="2400" dirty="0"/>
              <a:t>Vet man det här säkert eller tror man</a:t>
            </a:r>
            <a:r>
              <a:rPr lang="sv-SE" sz="2400" dirty="0" smtClean="0"/>
              <a:t>?</a:t>
            </a:r>
          </a:p>
          <a:p>
            <a:r>
              <a:rPr lang="sv-SE" sz="2400" dirty="0" smtClean="0"/>
              <a:t>Vad har jag lärt mig om...?</a:t>
            </a:r>
            <a:endParaRPr lang="sv-SE" sz="2400" dirty="0"/>
          </a:p>
          <a:p>
            <a:r>
              <a:rPr lang="sv-SE" sz="2400" dirty="0"/>
              <a:t>Vad är viktigt i denna text? </a:t>
            </a:r>
          </a:p>
          <a:p>
            <a:r>
              <a:rPr lang="sv-SE" sz="2400" dirty="0"/>
              <a:t>Hur kan man sammanfatta texten?</a:t>
            </a:r>
          </a:p>
        </p:txBody>
      </p:sp>
    </p:spTree>
    <p:extLst>
      <p:ext uri="{BB962C8B-B14F-4D97-AF65-F5344CB8AC3E}">
        <p14:creationId xmlns:p14="http://schemas.microsoft.com/office/powerpoint/2010/main" val="20313749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Sammanfatta</a:t>
            </a:r>
            <a:endParaRPr lang="sv-SE" b="1" dirty="0"/>
          </a:p>
        </p:txBody>
      </p:sp>
      <p:sp>
        <p:nvSpPr>
          <p:cNvPr id="3" name="Platshållare för innehåll 2"/>
          <p:cNvSpPr>
            <a:spLocks noGrp="1"/>
          </p:cNvSpPr>
          <p:nvPr>
            <p:ph idx="1"/>
          </p:nvPr>
        </p:nvSpPr>
        <p:spPr>
          <a:xfrm>
            <a:off x="457200" y="1295400"/>
            <a:ext cx="8229600" cy="5181600"/>
          </a:xfrm>
        </p:spPr>
        <p:txBody>
          <a:bodyPr>
            <a:normAutofit/>
          </a:bodyPr>
          <a:lstStyle/>
          <a:p>
            <a:pPr marL="0" indent="0">
              <a:buNone/>
            </a:pPr>
            <a:r>
              <a:rPr lang="sv-SE" sz="2400" dirty="0" smtClean="0"/>
              <a:t>Sammanfatta </a:t>
            </a:r>
            <a:r>
              <a:rPr lang="sv-SE" sz="2400" dirty="0"/>
              <a:t>= Att med egna ord återge innehållet i en </a:t>
            </a:r>
            <a:r>
              <a:rPr lang="sv-SE" sz="2400" dirty="0" smtClean="0"/>
              <a:t>text</a:t>
            </a:r>
            <a:endParaRPr lang="sv-SE" sz="2400" dirty="0"/>
          </a:p>
          <a:p>
            <a:r>
              <a:rPr lang="sv-SE" sz="2400" dirty="0" smtClean="0"/>
              <a:t>Kortare än originaltexten</a:t>
            </a:r>
          </a:p>
          <a:p>
            <a:r>
              <a:rPr lang="sv-SE" sz="2400" dirty="0" smtClean="0"/>
              <a:t>Utan dina egna åsikter och tankar</a:t>
            </a:r>
            <a:endParaRPr lang="sv-SE" sz="2400" b="1" dirty="0" smtClean="0">
              <a:solidFill>
                <a:srgbClr val="FF0000"/>
              </a:solidFill>
            </a:endParaRPr>
          </a:p>
          <a:p>
            <a:pPr marL="0" indent="0">
              <a:buNone/>
            </a:pPr>
            <a:endParaRPr lang="sv-SE" sz="2400" b="1" dirty="0" smtClean="0">
              <a:solidFill>
                <a:srgbClr val="FF0000"/>
              </a:solidFill>
            </a:endParaRPr>
          </a:p>
          <a:p>
            <a:pPr marL="0" indent="0">
              <a:buNone/>
            </a:pPr>
            <a:r>
              <a:rPr lang="sv-SE" sz="2400" b="1" dirty="0" smtClean="0">
                <a:solidFill>
                  <a:srgbClr val="FF0000"/>
                </a:solidFill>
              </a:rPr>
              <a:t>Varför?</a:t>
            </a:r>
          </a:p>
          <a:p>
            <a:pPr marL="0" indent="0">
              <a:buNone/>
            </a:pPr>
            <a:r>
              <a:rPr lang="sv-SE" sz="2400" dirty="0" smtClean="0"/>
              <a:t>När du sammanfattar blir du bättre på att:</a:t>
            </a:r>
          </a:p>
          <a:p>
            <a:r>
              <a:rPr lang="sv-SE" sz="2400" dirty="0" smtClean="0"/>
              <a:t>Läsa texter mer uppmärksamt</a:t>
            </a:r>
          </a:p>
          <a:p>
            <a:r>
              <a:rPr lang="sv-SE" sz="2400" dirty="0" smtClean="0"/>
              <a:t>Hitta textens viktigaste delar</a:t>
            </a:r>
          </a:p>
          <a:p>
            <a:r>
              <a:rPr lang="sv-SE" sz="2400" dirty="0" smtClean="0"/>
              <a:t>Se den röda tråden</a:t>
            </a:r>
          </a:p>
          <a:p>
            <a:r>
              <a:rPr lang="sv-SE" sz="2400" dirty="0" smtClean="0"/>
              <a:t>Skilja på fakta och åsikter</a:t>
            </a:r>
          </a:p>
          <a:p>
            <a:r>
              <a:rPr lang="sv-SE" sz="2400" dirty="0" smtClean="0"/>
              <a:t>Skriva sakligt och använda egna ord</a:t>
            </a:r>
          </a:p>
          <a:p>
            <a:pPr marL="0" indent="0">
              <a:buNone/>
            </a:pPr>
            <a:endParaRPr lang="sv-SE" dirty="0" smtClean="0"/>
          </a:p>
        </p:txBody>
      </p:sp>
    </p:spTree>
    <p:extLst>
      <p:ext uri="{BB962C8B-B14F-4D97-AF65-F5344CB8AC3E}">
        <p14:creationId xmlns:p14="http://schemas.microsoft.com/office/powerpoint/2010/main" val="20085604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sv-SE" dirty="0" smtClean="0">
                <a:effectLst>
                  <a:outerShdw blurRad="38100" dist="38100" dir="2700000" algn="tl">
                    <a:srgbClr val="000000">
                      <a:alpha val="43137"/>
                    </a:srgbClr>
                  </a:outerShdw>
                </a:effectLst>
                <a:latin typeface="Algerian" pitchFamily="82" charset="0"/>
              </a:rPr>
              <a:t>MOTIVATION</a:t>
            </a:r>
            <a:endParaRPr lang="sv-SE" dirty="0">
              <a:effectLst>
                <a:outerShdw blurRad="38100" dist="38100" dir="2700000" algn="tl">
                  <a:srgbClr val="000000">
                    <a:alpha val="43137"/>
                  </a:srgbClr>
                </a:outerShdw>
              </a:effectLst>
              <a:latin typeface="Algerian" pitchFamily="82" charset="0"/>
            </a:endParaRPr>
          </a:p>
        </p:txBody>
      </p:sp>
      <p:sp>
        <p:nvSpPr>
          <p:cNvPr id="5" name="Content Placeholder 4"/>
          <p:cNvSpPr>
            <a:spLocks noGrp="1"/>
          </p:cNvSpPr>
          <p:nvPr>
            <p:ph idx="1"/>
          </p:nvPr>
        </p:nvSpPr>
        <p:spPr/>
        <p:txBody>
          <a:bodyPr>
            <a:normAutofit/>
          </a:bodyPr>
          <a:lstStyle/>
          <a:p>
            <a:pPr marL="0" indent="0" algn="ctr">
              <a:buNone/>
            </a:pPr>
            <a:r>
              <a:rPr lang="sv-SE" sz="4000" b="1" dirty="0" smtClean="0"/>
              <a:t>Hur blir man motiverad?</a:t>
            </a:r>
          </a:p>
          <a:p>
            <a:endParaRPr lang="sv-SE" dirty="0"/>
          </a:p>
        </p:txBody>
      </p:sp>
      <p:pic>
        <p:nvPicPr>
          <p:cNvPr id="2050" name="Picture 2" descr="C:\Users\Anders\AppData\Local\Microsoft\Windows\Temporary Internet Files\Content.IE5\RXUHMI9W\MC900437990[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2955636"/>
            <a:ext cx="2660650" cy="253506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Anders\AppData\Local\Microsoft\Windows\Temporary Internet Files\Content.IE5\6QETWPO4\MC90044042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9800" y="2951018"/>
            <a:ext cx="1827886" cy="150601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Anders\AppData\Local\Microsoft\Windows\Temporary Internet Files\Content.IE5\RXUHMI9W\MC90044203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6800" y="2752925"/>
            <a:ext cx="1603375"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68414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sv-SE" b="1" dirty="0" smtClean="0"/>
              <a:t>Känner du igen det här?</a:t>
            </a:r>
            <a:endParaRPr lang="sv-SE" b="1" dirty="0"/>
          </a:p>
        </p:txBody>
      </p:sp>
      <p:sp>
        <p:nvSpPr>
          <p:cNvPr id="5" name="Content Placeholder 4"/>
          <p:cNvSpPr>
            <a:spLocks noGrp="1"/>
          </p:cNvSpPr>
          <p:nvPr>
            <p:ph idx="1"/>
          </p:nvPr>
        </p:nvSpPr>
        <p:spPr/>
        <p:txBody>
          <a:bodyPr/>
          <a:lstStyle/>
          <a:p>
            <a:pPr marL="400050" lvl="1" indent="0">
              <a:buNone/>
            </a:pPr>
            <a:endParaRPr lang="sv-SE" i="1" dirty="0" smtClean="0"/>
          </a:p>
          <a:p>
            <a:pPr marL="400050" lvl="1" indent="0">
              <a:buNone/>
            </a:pPr>
            <a:r>
              <a:rPr lang="sv-SE" i="1" dirty="0" smtClean="0">
                <a:solidFill>
                  <a:schemeClr val="accent5">
                    <a:lumMod val="75000"/>
                  </a:schemeClr>
                </a:solidFill>
              </a:rPr>
              <a:t>Jag suckade tungt och ljudligt!</a:t>
            </a:r>
          </a:p>
          <a:p>
            <a:pPr marL="400050" lvl="1" indent="0">
              <a:buNone/>
            </a:pPr>
            <a:r>
              <a:rPr lang="sv-SE" i="1" dirty="0" smtClean="0">
                <a:solidFill>
                  <a:schemeClr val="accent5">
                    <a:lumMod val="75000"/>
                  </a:schemeClr>
                </a:solidFill>
              </a:rPr>
              <a:t>Nu hade jag läst den här sidan i fysikboken tre gånger, långsamt och noggrannt. Det var inte någon särskilt svår text, men ändå mindes jag inte ett skvatt av vad jag hade läst. Mina tankar vandrade liksom iväg åt fel håll...</a:t>
            </a:r>
            <a:endParaRPr lang="sv-SE" i="1" dirty="0">
              <a:solidFill>
                <a:schemeClr val="accent5">
                  <a:lumMod val="75000"/>
                </a:schemeClr>
              </a:solidFill>
            </a:endParaRPr>
          </a:p>
        </p:txBody>
      </p:sp>
    </p:spTree>
    <p:extLst>
      <p:ext uri="{BB962C8B-B14F-4D97-AF65-F5344CB8AC3E}">
        <p14:creationId xmlns:p14="http://schemas.microsoft.com/office/powerpoint/2010/main" val="7879963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endParaRPr lang="sv-SE" dirty="0" smtClean="0"/>
          </a:p>
          <a:p>
            <a:r>
              <a:rPr lang="sv-SE" dirty="0" smtClean="0"/>
              <a:t>När </a:t>
            </a:r>
            <a:r>
              <a:rPr lang="sv-SE" dirty="0"/>
              <a:t>du väljer egna texter – lägg tid på att hitta en </a:t>
            </a:r>
            <a:r>
              <a:rPr lang="sv-SE" b="1" dirty="0">
                <a:solidFill>
                  <a:srgbClr val="FF0000"/>
                </a:solidFill>
              </a:rPr>
              <a:t>bok som passar dig!</a:t>
            </a:r>
          </a:p>
          <a:p>
            <a:r>
              <a:rPr lang="sv-SE" dirty="0"/>
              <a:t>När du läser något för att du måste fråga din lärare och dig själv: </a:t>
            </a:r>
            <a:r>
              <a:rPr lang="sv-SE" b="1" dirty="0">
                <a:solidFill>
                  <a:srgbClr val="FF0000"/>
                </a:solidFill>
              </a:rPr>
              <a:t>Varför du läser?</a:t>
            </a:r>
          </a:p>
          <a:p>
            <a:r>
              <a:rPr lang="sv-SE" dirty="0"/>
              <a:t>Försök att skapa </a:t>
            </a:r>
            <a:r>
              <a:rPr lang="sv-SE" b="1" dirty="0">
                <a:solidFill>
                  <a:srgbClr val="FF0000"/>
                </a:solidFill>
              </a:rPr>
              <a:t>sammanhang</a:t>
            </a:r>
            <a:r>
              <a:rPr lang="sv-SE" dirty="0"/>
              <a:t> (vad vet du om ämnet, ställ frågor, sammanfatta</a:t>
            </a:r>
          </a:p>
          <a:p>
            <a:r>
              <a:rPr lang="sv-SE" b="1" dirty="0">
                <a:solidFill>
                  <a:srgbClr val="FF0000"/>
                </a:solidFill>
              </a:rPr>
              <a:t>Dela upp</a:t>
            </a:r>
            <a:r>
              <a:rPr lang="sv-SE" b="1" dirty="0">
                <a:solidFill>
                  <a:srgbClr val="7030A0"/>
                </a:solidFill>
              </a:rPr>
              <a:t> </a:t>
            </a:r>
            <a:r>
              <a:rPr lang="sv-SE" dirty="0"/>
              <a:t>läsningen</a:t>
            </a:r>
          </a:p>
          <a:p>
            <a:r>
              <a:rPr lang="sv-SE" b="1" dirty="0">
                <a:solidFill>
                  <a:srgbClr val="FF0000"/>
                </a:solidFill>
              </a:rPr>
              <a:t>Belöna</a:t>
            </a:r>
            <a:r>
              <a:rPr lang="sv-SE" dirty="0"/>
              <a:t> dig själv</a:t>
            </a:r>
          </a:p>
          <a:p>
            <a:r>
              <a:rPr lang="sv-SE" b="1" dirty="0">
                <a:solidFill>
                  <a:srgbClr val="FF0000"/>
                </a:solidFill>
              </a:rPr>
              <a:t>Sov</a:t>
            </a:r>
            <a:r>
              <a:rPr lang="sv-SE" dirty="0"/>
              <a:t> ordentligt</a:t>
            </a:r>
          </a:p>
          <a:p>
            <a:r>
              <a:rPr lang="sv-SE" dirty="0"/>
              <a:t>Tänk på </a:t>
            </a:r>
            <a:r>
              <a:rPr lang="sv-SE" b="1" dirty="0">
                <a:solidFill>
                  <a:srgbClr val="FF0000"/>
                </a:solidFill>
              </a:rPr>
              <a:t>läsmiljön</a:t>
            </a:r>
            <a:r>
              <a:rPr lang="sv-SE" dirty="0"/>
              <a:t> (dator, ipad, tv, telefon, musik...)</a:t>
            </a:r>
          </a:p>
          <a:p>
            <a:endParaRPr lang="sv-SE" dirty="0"/>
          </a:p>
        </p:txBody>
      </p:sp>
    </p:spTree>
    <p:extLst>
      <p:ext uri="{BB962C8B-B14F-4D97-AF65-F5344CB8AC3E}">
        <p14:creationId xmlns:p14="http://schemas.microsoft.com/office/powerpoint/2010/main" val="26411222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533400"/>
            <a:ext cx="8229600" cy="5592763"/>
          </a:xfrm>
        </p:spPr>
        <p:txBody>
          <a:bodyPr/>
          <a:lstStyle/>
          <a:p>
            <a:r>
              <a:rPr lang="sv-SE" b="1" i="1" dirty="0">
                <a:solidFill>
                  <a:srgbClr val="FF0000"/>
                </a:solidFill>
              </a:rPr>
              <a:t>Välja och använda </a:t>
            </a:r>
            <a:r>
              <a:rPr lang="sv-SE" b="1" i="1" dirty="0" err="1">
                <a:solidFill>
                  <a:srgbClr val="FF0000"/>
                </a:solidFill>
              </a:rPr>
              <a:t>lässtrategier</a:t>
            </a:r>
            <a:r>
              <a:rPr lang="sv-SE" b="1" i="1" dirty="0">
                <a:solidFill>
                  <a:srgbClr val="FF0000"/>
                </a:solidFill>
              </a:rPr>
              <a:t> utifrån olika texters </a:t>
            </a:r>
            <a:r>
              <a:rPr lang="sv-SE" b="1" i="1" dirty="0" smtClean="0">
                <a:solidFill>
                  <a:srgbClr val="FF0000"/>
                </a:solidFill>
              </a:rPr>
              <a:t>särdrag</a:t>
            </a:r>
          </a:p>
          <a:p>
            <a:r>
              <a:rPr lang="sv-SE" b="1" dirty="0"/>
              <a:t>Det betyder:</a:t>
            </a:r>
            <a:endParaRPr lang="sv-SE" dirty="0"/>
          </a:p>
          <a:p>
            <a:r>
              <a:rPr lang="sv-SE" dirty="0"/>
              <a:t>Att du ska kunna läsa på olika sätt beroende på vad det är för typ av text och vilket syfte du har med läsningen (varför du läser). Det kan innebära att du kan </a:t>
            </a:r>
            <a:r>
              <a:rPr lang="sv-SE" dirty="0" err="1"/>
              <a:t>sökläsa</a:t>
            </a:r>
            <a:r>
              <a:rPr lang="sv-SE" dirty="0"/>
              <a:t>, </a:t>
            </a:r>
            <a:r>
              <a:rPr lang="sv-SE" dirty="0" err="1"/>
              <a:t>översiktsläsa</a:t>
            </a:r>
            <a:r>
              <a:rPr lang="sv-SE" dirty="0"/>
              <a:t>, </a:t>
            </a:r>
            <a:r>
              <a:rPr lang="sv-SE" dirty="0" err="1"/>
              <a:t>djupläsa</a:t>
            </a:r>
            <a:r>
              <a:rPr lang="sv-SE" dirty="0"/>
              <a:t>, välja rätt läshastighet och läsa mellan raderna.</a:t>
            </a:r>
          </a:p>
          <a:p>
            <a:pPr marL="0" indent="0">
              <a:buNone/>
            </a:pPr>
            <a:endParaRPr lang="sv-SE" dirty="0"/>
          </a:p>
        </p:txBody>
      </p:sp>
    </p:spTree>
    <p:extLst>
      <p:ext uri="{BB962C8B-B14F-4D97-AF65-F5344CB8AC3E}">
        <p14:creationId xmlns:p14="http://schemas.microsoft.com/office/powerpoint/2010/main" val="3149879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533400"/>
            <a:ext cx="8229600" cy="5592763"/>
          </a:xfrm>
        </p:spPr>
        <p:txBody>
          <a:bodyPr>
            <a:normAutofit fontScale="92500" lnSpcReduction="10000"/>
          </a:bodyPr>
          <a:lstStyle/>
          <a:p>
            <a:r>
              <a:rPr lang="sv-SE" b="1" i="1" dirty="0">
                <a:solidFill>
                  <a:srgbClr val="FF0000"/>
                </a:solidFill>
              </a:rPr>
              <a:t>Visa läsförståelse genom att göra sammanställningar av olika texters innehåll med koppling till tidsaspekter, </a:t>
            </a:r>
            <a:r>
              <a:rPr lang="sv-SE" b="1" i="1" dirty="0" smtClean="0">
                <a:solidFill>
                  <a:srgbClr val="FF0000"/>
                </a:solidFill>
              </a:rPr>
              <a:t>orsakssamband </a:t>
            </a:r>
            <a:r>
              <a:rPr lang="sv-SE" b="1" i="1" dirty="0">
                <a:solidFill>
                  <a:srgbClr val="FF0000"/>
                </a:solidFill>
              </a:rPr>
              <a:t>och andra </a:t>
            </a:r>
            <a:r>
              <a:rPr lang="sv-SE" b="1" i="1" dirty="0" smtClean="0">
                <a:solidFill>
                  <a:srgbClr val="FF0000"/>
                </a:solidFill>
              </a:rPr>
              <a:t>texter</a:t>
            </a:r>
          </a:p>
          <a:p>
            <a:r>
              <a:rPr lang="sv-SE" b="1" dirty="0"/>
              <a:t>Det betyder:</a:t>
            </a:r>
            <a:endParaRPr lang="sv-SE" dirty="0"/>
          </a:p>
          <a:p>
            <a:r>
              <a:rPr lang="sv-SE" dirty="0"/>
              <a:t>Att du kan visa att du förstår en text när du sammanfattar det viktigaste i den. Det kan också vara i vilken ordning sakerna i en text händer och varför det händer.</a:t>
            </a:r>
          </a:p>
          <a:p>
            <a:pPr marL="0" indent="0">
              <a:buNone/>
            </a:pPr>
            <a:r>
              <a:rPr lang="sv-SE" dirty="0"/>
              <a:t> </a:t>
            </a:r>
          </a:p>
          <a:p>
            <a:r>
              <a:rPr lang="sv-SE" dirty="0"/>
              <a:t>Du ska också kunna koppla ihop det du läser med andra texter som handlar om samma ämne.</a:t>
            </a:r>
          </a:p>
          <a:p>
            <a:endParaRPr lang="sv-SE" dirty="0"/>
          </a:p>
        </p:txBody>
      </p:sp>
    </p:spTree>
    <p:extLst>
      <p:ext uri="{BB962C8B-B14F-4D97-AF65-F5344CB8AC3E}">
        <p14:creationId xmlns:p14="http://schemas.microsoft.com/office/powerpoint/2010/main" val="404953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b="1" dirty="0" smtClean="0">
                <a:latin typeface="+mn-lt"/>
              </a:rPr>
              <a:t>LÄSFÖRSTÅELSE</a:t>
            </a:r>
            <a:br>
              <a:rPr lang="sv-SE" b="1" dirty="0" smtClean="0">
                <a:latin typeface="+mn-lt"/>
              </a:rPr>
            </a:br>
            <a:r>
              <a:rPr lang="sv-SE" b="1" dirty="0" smtClean="0"/>
              <a:t>Vad är det?</a:t>
            </a:r>
            <a:endParaRPr lang="sv-SE" b="1" dirty="0"/>
          </a:p>
        </p:txBody>
      </p:sp>
      <p:sp>
        <p:nvSpPr>
          <p:cNvPr id="3" name="Platshållare för innehåll 2"/>
          <p:cNvSpPr>
            <a:spLocks noGrp="1"/>
          </p:cNvSpPr>
          <p:nvPr>
            <p:ph idx="1"/>
          </p:nvPr>
        </p:nvSpPr>
        <p:spPr/>
        <p:txBody>
          <a:bodyPr/>
          <a:lstStyle/>
          <a:p>
            <a:pPr marL="0" indent="0">
              <a:buNone/>
            </a:pPr>
            <a:r>
              <a:rPr lang="sv-SE" dirty="0" smtClean="0"/>
              <a:t>Vad är det som gör att du förstår en text?</a:t>
            </a:r>
          </a:p>
          <a:p>
            <a:pPr marL="0" indent="0">
              <a:buNone/>
            </a:pPr>
            <a:r>
              <a:rPr lang="sv-SE" dirty="0" smtClean="0"/>
              <a:t>De viktigaste faktorerna är:</a:t>
            </a:r>
          </a:p>
          <a:p>
            <a:pPr marL="0" indent="0">
              <a:buNone/>
            </a:pPr>
            <a:endParaRPr lang="sv-SE" dirty="0"/>
          </a:p>
          <a:p>
            <a:r>
              <a:rPr lang="sv-SE" dirty="0" smtClean="0">
                <a:solidFill>
                  <a:schemeClr val="tx2">
                    <a:lumMod val="75000"/>
                  </a:schemeClr>
                </a:solidFill>
              </a:rPr>
              <a:t>LÄSFLYT</a:t>
            </a:r>
          </a:p>
          <a:p>
            <a:r>
              <a:rPr lang="sv-SE" dirty="0" smtClean="0">
                <a:solidFill>
                  <a:schemeClr val="tx2">
                    <a:lumMod val="75000"/>
                  </a:schemeClr>
                </a:solidFill>
              </a:rPr>
              <a:t>ORDFÖRRÅD</a:t>
            </a:r>
          </a:p>
          <a:p>
            <a:r>
              <a:rPr lang="sv-SE" dirty="0" smtClean="0">
                <a:solidFill>
                  <a:schemeClr val="tx2">
                    <a:lumMod val="75000"/>
                  </a:schemeClr>
                </a:solidFill>
              </a:rPr>
              <a:t>LÄSSTRATEGIER</a:t>
            </a:r>
          </a:p>
          <a:p>
            <a:r>
              <a:rPr lang="sv-SE" dirty="0" smtClean="0">
                <a:solidFill>
                  <a:schemeClr val="tx2">
                    <a:lumMod val="75000"/>
                  </a:schemeClr>
                </a:solidFill>
              </a:rPr>
              <a:t>MOTIVATION</a:t>
            </a:r>
          </a:p>
          <a:p>
            <a:endParaRPr lang="sv-SE" dirty="0"/>
          </a:p>
        </p:txBody>
      </p:sp>
      <p:sp>
        <p:nvSpPr>
          <p:cNvPr id="8" name="Höger 7"/>
          <p:cNvSpPr/>
          <p:nvPr/>
        </p:nvSpPr>
        <p:spPr>
          <a:xfrm>
            <a:off x="4267200" y="3962400"/>
            <a:ext cx="7620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ektangel 8"/>
          <p:cNvSpPr/>
          <p:nvPr/>
        </p:nvSpPr>
        <p:spPr>
          <a:xfrm>
            <a:off x="5867400" y="2209800"/>
            <a:ext cx="914400" cy="41148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b="1" dirty="0" smtClean="0">
                <a:solidFill>
                  <a:schemeClr val="tx1"/>
                </a:solidFill>
                <a:latin typeface="+mj-lt"/>
              </a:rPr>
              <a:t>L</a:t>
            </a:r>
          </a:p>
          <a:p>
            <a:pPr algn="ctr"/>
            <a:r>
              <a:rPr lang="sv-SE" sz="2000" b="1" dirty="0" smtClean="0">
                <a:solidFill>
                  <a:schemeClr val="tx1"/>
                </a:solidFill>
                <a:latin typeface="+mj-lt"/>
              </a:rPr>
              <a:t>Ä</a:t>
            </a:r>
          </a:p>
          <a:p>
            <a:pPr algn="ctr"/>
            <a:r>
              <a:rPr lang="sv-SE" sz="2000" b="1" dirty="0" smtClean="0">
                <a:solidFill>
                  <a:schemeClr val="tx1"/>
                </a:solidFill>
                <a:latin typeface="+mj-lt"/>
              </a:rPr>
              <a:t>S</a:t>
            </a:r>
          </a:p>
          <a:p>
            <a:pPr algn="ctr"/>
            <a:r>
              <a:rPr lang="sv-SE" sz="2000" b="1" dirty="0" smtClean="0">
                <a:solidFill>
                  <a:schemeClr val="tx1"/>
                </a:solidFill>
                <a:latin typeface="+mj-lt"/>
              </a:rPr>
              <a:t>F</a:t>
            </a:r>
          </a:p>
          <a:p>
            <a:pPr algn="ctr"/>
            <a:r>
              <a:rPr lang="sv-SE" sz="2000" b="1" dirty="0" smtClean="0">
                <a:solidFill>
                  <a:schemeClr val="tx1"/>
                </a:solidFill>
                <a:latin typeface="+mj-lt"/>
              </a:rPr>
              <a:t>Ö</a:t>
            </a:r>
          </a:p>
          <a:p>
            <a:pPr algn="ctr"/>
            <a:r>
              <a:rPr lang="sv-SE" sz="2000" b="1" dirty="0" smtClean="0">
                <a:solidFill>
                  <a:schemeClr val="tx1"/>
                </a:solidFill>
                <a:latin typeface="+mj-lt"/>
              </a:rPr>
              <a:t>R</a:t>
            </a:r>
          </a:p>
          <a:p>
            <a:pPr algn="ctr"/>
            <a:r>
              <a:rPr lang="sv-SE" sz="2000" b="1" dirty="0" smtClean="0">
                <a:solidFill>
                  <a:schemeClr val="tx1"/>
                </a:solidFill>
                <a:latin typeface="+mj-lt"/>
              </a:rPr>
              <a:t>S</a:t>
            </a:r>
          </a:p>
          <a:p>
            <a:pPr algn="ctr"/>
            <a:r>
              <a:rPr lang="sv-SE" sz="2000" b="1" dirty="0" smtClean="0">
                <a:solidFill>
                  <a:schemeClr val="tx1"/>
                </a:solidFill>
                <a:latin typeface="+mj-lt"/>
              </a:rPr>
              <a:t>T</a:t>
            </a:r>
          </a:p>
          <a:p>
            <a:pPr algn="ctr"/>
            <a:r>
              <a:rPr lang="sv-SE" sz="2000" b="1" dirty="0" smtClean="0">
                <a:solidFill>
                  <a:schemeClr val="tx1"/>
                </a:solidFill>
                <a:latin typeface="+mj-lt"/>
              </a:rPr>
              <a:t>Å</a:t>
            </a:r>
          </a:p>
          <a:p>
            <a:pPr algn="ctr"/>
            <a:r>
              <a:rPr lang="sv-SE" sz="2000" b="1" dirty="0" smtClean="0">
                <a:solidFill>
                  <a:schemeClr val="tx1"/>
                </a:solidFill>
                <a:latin typeface="+mj-lt"/>
              </a:rPr>
              <a:t>E</a:t>
            </a:r>
          </a:p>
          <a:p>
            <a:pPr algn="ctr"/>
            <a:r>
              <a:rPr lang="sv-SE" sz="2000" b="1" dirty="0" smtClean="0">
                <a:solidFill>
                  <a:schemeClr val="tx1"/>
                </a:solidFill>
                <a:latin typeface="+mj-lt"/>
              </a:rPr>
              <a:t>L</a:t>
            </a:r>
          </a:p>
          <a:p>
            <a:pPr algn="ctr"/>
            <a:r>
              <a:rPr lang="sv-SE" sz="2000" b="1" dirty="0" smtClean="0">
                <a:solidFill>
                  <a:schemeClr val="tx1"/>
                </a:solidFill>
                <a:latin typeface="+mj-lt"/>
              </a:rPr>
              <a:t>S</a:t>
            </a:r>
          </a:p>
          <a:p>
            <a:pPr algn="ctr"/>
            <a:r>
              <a:rPr lang="sv-SE" sz="2000" b="1" dirty="0">
                <a:solidFill>
                  <a:schemeClr val="tx1"/>
                </a:solidFill>
                <a:latin typeface="+mj-lt"/>
              </a:rPr>
              <a:t>E</a:t>
            </a:r>
          </a:p>
        </p:txBody>
      </p:sp>
    </p:spTree>
    <p:extLst>
      <p:ext uri="{BB962C8B-B14F-4D97-AF65-F5344CB8AC3E}">
        <p14:creationId xmlns:p14="http://schemas.microsoft.com/office/powerpoint/2010/main" val="237619075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4000" b="1" dirty="0"/>
              <a:t>Andra faktorer som också spelar in...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37440"/>
              </p:ext>
            </p:extLst>
          </p:nvPr>
        </p:nvGraphicFramePr>
        <p:xfrm>
          <a:off x="457200" y="1600200"/>
          <a:ext cx="8229600" cy="4480560"/>
        </p:xfrm>
        <a:graphic>
          <a:graphicData uri="http://schemas.openxmlformats.org/drawingml/2006/table">
            <a:tbl>
              <a:tblPr firstRow="1" bandRow="1">
                <a:tableStyleId>{073A0DAA-6AF3-43AB-8588-CEC1D06C72B9}</a:tableStyleId>
              </a:tblPr>
              <a:tblGrid>
                <a:gridCol w="2743200"/>
                <a:gridCol w="2743200"/>
                <a:gridCol w="2743200"/>
              </a:tblGrid>
              <a:tr h="370840">
                <a:tc>
                  <a:txBody>
                    <a:bodyPr/>
                    <a:lstStyle/>
                    <a:p>
                      <a:r>
                        <a:rPr lang="sv-SE" dirty="0" smtClean="0">
                          <a:solidFill>
                            <a:schemeClr val="tx1"/>
                          </a:solidFill>
                        </a:rPr>
                        <a:t>LÄSAREN </a:t>
                      </a:r>
                    </a:p>
                    <a:p>
                      <a:r>
                        <a:rPr lang="sv-SE" i="1" dirty="0" smtClean="0">
                          <a:solidFill>
                            <a:schemeClr val="tx1"/>
                          </a:solidFill>
                        </a:rPr>
                        <a:t>(du)</a:t>
                      </a:r>
                    </a:p>
                    <a:p>
                      <a:endParaRPr lang="sv-SE" dirty="0" smtClean="0">
                        <a:solidFill>
                          <a:schemeClr val="tx1"/>
                        </a:solidFill>
                      </a:endParaRPr>
                    </a:p>
                    <a:p>
                      <a:endParaRPr lang="sv-SE" dirty="0" smtClean="0">
                        <a:solidFill>
                          <a:srgbClr val="FF0000"/>
                        </a:solidFill>
                      </a:endParaRPr>
                    </a:p>
                    <a:p>
                      <a:r>
                        <a:rPr lang="sv-SE" dirty="0" smtClean="0">
                          <a:solidFill>
                            <a:srgbClr val="FF0000"/>
                          </a:solidFill>
                        </a:rPr>
                        <a:t>Avkodning (läsflyt)</a:t>
                      </a:r>
                    </a:p>
                    <a:p>
                      <a:r>
                        <a:rPr lang="sv-SE" dirty="0" smtClean="0">
                          <a:solidFill>
                            <a:srgbClr val="FF0000"/>
                          </a:solidFill>
                        </a:rPr>
                        <a:t>Ordförrådet</a:t>
                      </a:r>
                    </a:p>
                    <a:p>
                      <a:r>
                        <a:rPr lang="sv-SE" dirty="0" smtClean="0">
                          <a:solidFill>
                            <a:schemeClr val="tx1"/>
                          </a:solidFill>
                        </a:rPr>
                        <a:t>Förkunskap</a:t>
                      </a:r>
                    </a:p>
                    <a:p>
                      <a:r>
                        <a:rPr lang="sv-SE" dirty="0" smtClean="0">
                          <a:solidFill>
                            <a:schemeClr val="tx1"/>
                          </a:solidFill>
                        </a:rPr>
                        <a:t>Omvärldskunskap</a:t>
                      </a:r>
                    </a:p>
                    <a:p>
                      <a:r>
                        <a:rPr lang="sv-SE" dirty="0" smtClean="0">
                          <a:solidFill>
                            <a:schemeClr val="tx1"/>
                          </a:solidFill>
                        </a:rPr>
                        <a:t>Kunskap om texter/genrer</a:t>
                      </a:r>
                    </a:p>
                    <a:p>
                      <a:r>
                        <a:rPr lang="sv-SE" dirty="0" smtClean="0">
                          <a:solidFill>
                            <a:schemeClr val="tx1"/>
                          </a:solidFill>
                        </a:rPr>
                        <a:t>Kognitiv kapacitet</a:t>
                      </a:r>
                    </a:p>
                    <a:p>
                      <a:r>
                        <a:rPr lang="sv-SE" dirty="0" smtClean="0">
                          <a:solidFill>
                            <a:srgbClr val="FF0000"/>
                          </a:solidFill>
                        </a:rPr>
                        <a:t>Motivation</a:t>
                      </a:r>
                    </a:p>
                    <a:p>
                      <a:r>
                        <a:rPr lang="sv-SE" dirty="0" smtClean="0">
                          <a:solidFill>
                            <a:schemeClr val="tx1"/>
                          </a:solidFill>
                        </a:rPr>
                        <a:t>Intresse</a:t>
                      </a:r>
                    </a:p>
                    <a:p>
                      <a:r>
                        <a:rPr lang="sv-SE" dirty="0" smtClean="0">
                          <a:solidFill>
                            <a:schemeClr val="tx1"/>
                          </a:solidFill>
                        </a:rPr>
                        <a:t>Uppmärksamhet och</a:t>
                      </a:r>
                    </a:p>
                    <a:p>
                      <a:r>
                        <a:rPr lang="sv-SE" dirty="0" smtClean="0">
                          <a:solidFill>
                            <a:schemeClr val="tx1"/>
                          </a:solidFill>
                        </a:rPr>
                        <a:t>koncentrationsförmåga</a:t>
                      </a:r>
                    </a:p>
                    <a:p>
                      <a:r>
                        <a:rPr lang="sv-SE" dirty="0" smtClean="0">
                          <a:solidFill>
                            <a:srgbClr val="FF0000"/>
                          </a:solidFill>
                        </a:rPr>
                        <a:t>Användning av</a:t>
                      </a:r>
                    </a:p>
                    <a:p>
                      <a:r>
                        <a:rPr lang="sv-SE" dirty="0" err="1" smtClean="0">
                          <a:solidFill>
                            <a:srgbClr val="FF0000"/>
                          </a:solidFill>
                        </a:rPr>
                        <a:t>lässtrategier</a:t>
                      </a:r>
                      <a:endParaRPr lang="sv-SE" dirty="0">
                        <a:solidFill>
                          <a:srgbClr val="FF0000"/>
                        </a:solidFill>
                      </a:endParaRPr>
                    </a:p>
                  </a:txBody>
                  <a:tcPr>
                    <a:solidFill>
                      <a:schemeClr val="bg1">
                        <a:lumMod val="85000"/>
                      </a:schemeClr>
                    </a:solidFill>
                  </a:tcPr>
                </a:tc>
                <a:tc>
                  <a:txBody>
                    <a:bodyPr/>
                    <a:lstStyle/>
                    <a:p>
                      <a:r>
                        <a:rPr lang="sv-SE" dirty="0" smtClean="0">
                          <a:solidFill>
                            <a:schemeClr val="tx1"/>
                          </a:solidFill>
                        </a:rPr>
                        <a:t>TEXTEN</a:t>
                      </a:r>
                    </a:p>
                    <a:p>
                      <a:r>
                        <a:rPr lang="sv-SE" i="1" dirty="0" smtClean="0">
                          <a:solidFill>
                            <a:schemeClr val="tx1"/>
                          </a:solidFill>
                        </a:rPr>
                        <a:t>(läroboken, dikten, brevet, romanen...)</a:t>
                      </a:r>
                    </a:p>
                    <a:p>
                      <a:endParaRPr lang="sv-SE" dirty="0" smtClean="0">
                        <a:solidFill>
                          <a:schemeClr val="tx1"/>
                        </a:solidFill>
                      </a:endParaRPr>
                    </a:p>
                    <a:p>
                      <a:r>
                        <a:rPr lang="sv-SE" dirty="0" smtClean="0">
                          <a:solidFill>
                            <a:schemeClr val="tx1"/>
                          </a:solidFill>
                        </a:rPr>
                        <a:t>Innehåll och ämne</a:t>
                      </a:r>
                    </a:p>
                    <a:p>
                      <a:r>
                        <a:rPr lang="sv-SE" dirty="0" smtClean="0">
                          <a:solidFill>
                            <a:schemeClr val="tx1"/>
                          </a:solidFill>
                        </a:rPr>
                        <a:t>Genre</a:t>
                      </a:r>
                    </a:p>
                    <a:p>
                      <a:r>
                        <a:rPr lang="sv-SE" dirty="0" smtClean="0">
                          <a:solidFill>
                            <a:schemeClr val="tx1"/>
                          </a:solidFill>
                        </a:rPr>
                        <a:t>Struktur</a:t>
                      </a:r>
                    </a:p>
                    <a:p>
                      <a:r>
                        <a:rPr lang="sv-SE" dirty="0" smtClean="0">
                          <a:solidFill>
                            <a:schemeClr val="tx1"/>
                          </a:solidFill>
                        </a:rPr>
                        <a:t>Meningsbyggnad</a:t>
                      </a:r>
                    </a:p>
                    <a:p>
                      <a:r>
                        <a:rPr lang="sv-SE" dirty="0" smtClean="0">
                          <a:solidFill>
                            <a:schemeClr val="tx1"/>
                          </a:solidFill>
                        </a:rPr>
                        <a:t>Ordval</a:t>
                      </a:r>
                      <a:endParaRPr lang="sv-SE" dirty="0">
                        <a:solidFill>
                          <a:schemeClr val="tx1"/>
                        </a:solidFill>
                      </a:endParaRPr>
                    </a:p>
                  </a:txBody>
                  <a:tcPr>
                    <a:solidFill>
                      <a:schemeClr val="accent1">
                        <a:lumMod val="20000"/>
                        <a:lumOff val="80000"/>
                      </a:schemeClr>
                    </a:solidFill>
                  </a:tcPr>
                </a:tc>
                <a:tc>
                  <a:txBody>
                    <a:bodyPr/>
                    <a:lstStyle/>
                    <a:p>
                      <a:r>
                        <a:rPr lang="sv-SE" dirty="0" smtClean="0">
                          <a:solidFill>
                            <a:schemeClr val="tx1"/>
                          </a:solidFill>
                        </a:rPr>
                        <a:t>KONTEXTEN </a:t>
                      </a:r>
                      <a:r>
                        <a:rPr lang="sv-SE" i="1" dirty="0" smtClean="0">
                          <a:solidFill>
                            <a:schemeClr val="tx1"/>
                          </a:solidFill>
                        </a:rPr>
                        <a:t>(</a:t>
                      </a:r>
                      <a:r>
                        <a:rPr lang="sv-SE" i="1" baseline="0" dirty="0" err="1" smtClean="0">
                          <a:solidFill>
                            <a:schemeClr val="tx1"/>
                          </a:solidFill>
                        </a:rPr>
                        <a:t>lässituationen</a:t>
                      </a:r>
                      <a:r>
                        <a:rPr lang="sv-SE" i="1" baseline="0" dirty="0" smtClean="0">
                          <a:solidFill>
                            <a:schemeClr val="tx1"/>
                          </a:solidFill>
                        </a:rPr>
                        <a:t>: skolan, hemma, på bussen…)</a:t>
                      </a:r>
                      <a:endParaRPr lang="sv-SE" i="1" dirty="0" smtClean="0">
                        <a:solidFill>
                          <a:schemeClr val="tx1"/>
                        </a:solidFill>
                      </a:endParaRPr>
                    </a:p>
                    <a:p>
                      <a:endParaRPr lang="sv-SE" dirty="0" smtClean="0">
                        <a:solidFill>
                          <a:schemeClr val="tx1"/>
                        </a:solidFill>
                      </a:endParaRPr>
                    </a:p>
                    <a:p>
                      <a:r>
                        <a:rPr lang="sv-SE" dirty="0" smtClean="0">
                          <a:solidFill>
                            <a:schemeClr val="tx1"/>
                          </a:solidFill>
                        </a:rPr>
                        <a:t>Aktivitet -</a:t>
                      </a:r>
                    </a:p>
                    <a:p>
                      <a:r>
                        <a:rPr lang="sv-SE" dirty="0" smtClean="0">
                          <a:solidFill>
                            <a:schemeClr val="tx1"/>
                          </a:solidFill>
                        </a:rPr>
                        <a:t>uppgiftens utformning</a:t>
                      </a:r>
                    </a:p>
                    <a:p>
                      <a:r>
                        <a:rPr lang="sv-SE" dirty="0" smtClean="0">
                          <a:solidFill>
                            <a:schemeClr val="tx1"/>
                          </a:solidFill>
                        </a:rPr>
                        <a:t>Störningar</a:t>
                      </a:r>
                    </a:p>
                    <a:p>
                      <a:r>
                        <a:rPr lang="sv-SE" dirty="0" smtClean="0">
                          <a:solidFill>
                            <a:schemeClr val="tx1"/>
                          </a:solidFill>
                        </a:rPr>
                        <a:t>Sociokulturellt</a:t>
                      </a:r>
                    </a:p>
                    <a:p>
                      <a:r>
                        <a:rPr lang="sv-SE" dirty="0" smtClean="0">
                          <a:solidFill>
                            <a:schemeClr val="tx1"/>
                          </a:solidFill>
                        </a:rPr>
                        <a:t>sammanhang </a:t>
                      </a:r>
                      <a:endParaRPr lang="sv-SE" dirty="0">
                        <a:solidFill>
                          <a:schemeClr val="tx1"/>
                        </a:solidFill>
                      </a:endParaRPr>
                    </a:p>
                  </a:txBody>
                  <a:tcPr>
                    <a:solidFill>
                      <a:schemeClr val="accent6">
                        <a:lumMod val="20000"/>
                        <a:lumOff val="80000"/>
                      </a:schemeClr>
                    </a:solidFill>
                  </a:tcPr>
                </a:tc>
              </a:tr>
            </a:tbl>
          </a:graphicData>
        </a:graphic>
      </p:graphicFrame>
    </p:spTree>
    <p:extLst>
      <p:ext uri="{BB962C8B-B14F-4D97-AF65-F5344CB8AC3E}">
        <p14:creationId xmlns:p14="http://schemas.microsoft.com/office/powerpoint/2010/main" val="3561444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b="1" dirty="0" smtClean="0">
                <a:latin typeface="+mn-lt"/>
              </a:rPr>
              <a:t>LÄSFLYT</a:t>
            </a:r>
            <a:endParaRPr lang="sv-SE" b="1" dirty="0">
              <a:latin typeface="+mn-lt"/>
            </a:endParaRPr>
          </a:p>
        </p:txBody>
      </p:sp>
      <p:sp>
        <p:nvSpPr>
          <p:cNvPr id="4" name="Platshållare för innehåll 3"/>
          <p:cNvSpPr>
            <a:spLocks noGrp="1"/>
          </p:cNvSpPr>
          <p:nvPr>
            <p:ph idx="1"/>
          </p:nvPr>
        </p:nvSpPr>
        <p:spPr>
          <a:xfrm>
            <a:off x="457200" y="1295400"/>
            <a:ext cx="8229600" cy="5029200"/>
          </a:xfrm>
        </p:spPr>
        <p:txBody>
          <a:bodyPr>
            <a:normAutofit lnSpcReduction="10000"/>
          </a:bodyPr>
          <a:lstStyle/>
          <a:p>
            <a:pPr marL="0" indent="0">
              <a:buNone/>
            </a:pPr>
            <a:r>
              <a:rPr lang="sv-SE" i="1" dirty="0" smtClean="0">
                <a:solidFill>
                  <a:srgbClr val="FF0000"/>
                </a:solidFill>
              </a:rPr>
              <a:t>Att kunna läsa med god hastighet, utan att fastna på svåra ord eller läsa fel.</a:t>
            </a:r>
          </a:p>
          <a:p>
            <a:endParaRPr lang="sv-SE" i="1" dirty="0" smtClean="0"/>
          </a:p>
          <a:p>
            <a:r>
              <a:rPr lang="sv-SE" dirty="0" smtClean="0"/>
              <a:t>Kända ord - se ordbilder – snabbt</a:t>
            </a:r>
          </a:p>
          <a:p>
            <a:r>
              <a:rPr lang="sv-SE" dirty="0" smtClean="0"/>
              <a:t>Okända eller nya ord – ljuda – längre tid</a:t>
            </a:r>
          </a:p>
          <a:p>
            <a:r>
              <a:rPr lang="sv-SE" b="1" dirty="0" smtClean="0"/>
              <a:t>Varför:</a:t>
            </a:r>
          </a:p>
          <a:p>
            <a:r>
              <a:rPr lang="sv-SE" dirty="0" smtClean="0"/>
              <a:t>All uppmärksamhet kan ligga på handling och innehåll</a:t>
            </a:r>
          </a:p>
          <a:p>
            <a:r>
              <a:rPr lang="sv-SE" dirty="0" smtClean="0"/>
              <a:t>Fördel i alla ämnen och utanför skolan</a:t>
            </a:r>
          </a:p>
          <a:p>
            <a:endParaRPr lang="sv-SE" dirty="0" smtClean="0"/>
          </a:p>
          <a:p>
            <a:endParaRPr lang="sv-SE" dirty="0"/>
          </a:p>
        </p:txBody>
      </p:sp>
    </p:spTree>
    <p:extLst>
      <p:ext uri="{BB962C8B-B14F-4D97-AF65-F5344CB8AC3E}">
        <p14:creationId xmlns:p14="http://schemas.microsoft.com/office/powerpoint/2010/main" val="2771017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4000" b="1" dirty="0">
                <a:latin typeface="+mn-lt"/>
              </a:rPr>
              <a:t>Hur förbättrar man sitt </a:t>
            </a:r>
            <a:r>
              <a:rPr lang="sv-SE" sz="4000" b="1" dirty="0" err="1">
                <a:latin typeface="+mn-lt"/>
              </a:rPr>
              <a:t>läsflyt</a:t>
            </a:r>
            <a:r>
              <a:rPr lang="sv-SE" sz="4000" b="1" dirty="0">
                <a:latin typeface="+mn-lt"/>
              </a:rPr>
              <a:t>?</a:t>
            </a:r>
          </a:p>
        </p:txBody>
      </p:sp>
      <p:sp>
        <p:nvSpPr>
          <p:cNvPr id="3" name="Platshållare för innehåll 2"/>
          <p:cNvSpPr>
            <a:spLocks noGrp="1"/>
          </p:cNvSpPr>
          <p:nvPr>
            <p:ph idx="1"/>
          </p:nvPr>
        </p:nvSpPr>
        <p:spPr/>
        <p:txBody>
          <a:bodyPr/>
          <a:lstStyle/>
          <a:p>
            <a:r>
              <a:rPr lang="sv-SE" b="1" i="1" dirty="0" smtClean="0"/>
              <a:t>Det bästa – och enda – sättet att träna upp sitt </a:t>
            </a:r>
            <a:r>
              <a:rPr lang="sv-SE" b="1" i="1" dirty="0" err="1" smtClean="0"/>
              <a:t>läsflyt</a:t>
            </a:r>
            <a:r>
              <a:rPr lang="sv-SE" b="1" i="1" dirty="0" smtClean="0"/>
              <a:t> är att läsa mycket!!!</a:t>
            </a:r>
          </a:p>
          <a:p>
            <a:endParaRPr lang="sv-SE" b="1" i="1" dirty="0" smtClean="0"/>
          </a:p>
          <a:p>
            <a:r>
              <a:rPr lang="sv-SE" b="1" dirty="0" smtClean="0"/>
              <a:t>5000 timmar </a:t>
            </a:r>
            <a:r>
              <a:rPr lang="sv-SE" b="1" i="1" dirty="0" smtClean="0"/>
              <a:t>– </a:t>
            </a:r>
            <a:r>
              <a:rPr lang="sv-SE" b="1" dirty="0" smtClean="0"/>
              <a:t>en god läsare (en timme/dag i 14år)</a:t>
            </a:r>
          </a:p>
          <a:p>
            <a:endParaRPr lang="sv-SE" b="1" i="1" dirty="0"/>
          </a:p>
          <a:p>
            <a:r>
              <a:rPr lang="sv-SE" b="1" dirty="0" smtClean="0"/>
              <a:t>Läsa i skolan och på fritiden</a:t>
            </a:r>
            <a:endParaRPr lang="sv-SE" b="1" dirty="0"/>
          </a:p>
        </p:txBody>
      </p:sp>
    </p:spTree>
    <p:extLst>
      <p:ext uri="{BB962C8B-B14F-4D97-AF65-F5344CB8AC3E}">
        <p14:creationId xmlns:p14="http://schemas.microsoft.com/office/powerpoint/2010/main" val="32852418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1793</TotalTime>
  <Words>1922</Words>
  <Application>Microsoft Office PowerPoint</Application>
  <PresentationFormat>On-screen Show (4:3)</PresentationFormat>
  <Paragraphs>291</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ATT VARA EN DUKTIG LÄSARE</vt:lpstr>
      <vt:lpstr>Lgr 11 Årskurs 7–9  Läsa och skriva Centralt innehålll   Kunskapskraven</vt:lpstr>
      <vt:lpstr>VAD INNEBÄR DET?</vt:lpstr>
      <vt:lpstr>PowerPoint Presentation</vt:lpstr>
      <vt:lpstr>PowerPoint Presentation</vt:lpstr>
      <vt:lpstr>LÄSFÖRSTÅELSE Vad är det?</vt:lpstr>
      <vt:lpstr>Andra faktorer som också spelar in...</vt:lpstr>
      <vt:lpstr>LÄSFLYT</vt:lpstr>
      <vt:lpstr>Hur förbättrar man sitt läsflyt?</vt:lpstr>
      <vt:lpstr>ORDFÖRRÅDET</vt:lpstr>
      <vt:lpstr>Hur utökar man sitt ordförråd?</vt:lpstr>
      <vt:lpstr>Skilj ut fackord</vt:lpstr>
      <vt:lpstr>Sammanhanget förklarar</vt:lpstr>
      <vt:lpstr>PowerPoint Presentation</vt:lpstr>
      <vt:lpstr>Orden förklarar själva</vt:lpstr>
      <vt:lpstr>PowerPoint Presentation</vt:lpstr>
      <vt:lpstr>Ordböcker, internetsidor och appar</vt:lpstr>
      <vt:lpstr>LÄSSTRATEGIER</vt:lpstr>
      <vt:lpstr>Att läsa på olika sätt</vt:lpstr>
      <vt:lpstr>Sökläsning</vt:lpstr>
      <vt:lpstr>Översiktsläsning</vt:lpstr>
      <vt:lpstr>Djupläsning</vt:lpstr>
      <vt:lpstr>PowerPoint Presentation</vt:lpstr>
      <vt:lpstr>Att anpassa läshastigheten</vt:lpstr>
      <vt:lpstr>Att läsa mellan raderna</vt:lpstr>
      <vt:lpstr>Förkunskaper och erfarenheter</vt:lpstr>
      <vt:lpstr>Olika slags frågor</vt:lpstr>
      <vt:lpstr>Ställa egna frågor</vt:lpstr>
      <vt:lpstr>Före läsningen (frågor)</vt:lpstr>
      <vt:lpstr>Under läsningen (frågor)</vt:lpstr>
      <vt:lpstr>Efter läsningen (frågor)</vt:lpstr>
      <vt:lpstr>Sammanfatta</vt:lpstr>
      <vt:lpstr>MOTIVATION</vt:lpstr>
      <vt:lpstr>Känner du igen det här?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 VARA EN DUKTIG LÄSARE</dc:title>
  <dc:creator>Katarina Jansson</dc:creator>
  <cp:lastModifiedBy>Anders Jansson</cp:lastModifiedBy>
  <cp:revision>85</cp:revision>
  <dcterms:created xsi:type="dcterms:W3CDTF">2006-08-16T00:00:00Z</dcterms:created>
  <dcterms:modified xsi:type="dcterms:W3CDTF">2013-10-07T17:50:35Z</dcterms:modified>
</cp:coreProperties>
</file>